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309" r:id="rId4"/>
    <p:sldId id="313" r:id="rId5"/>
    <p:sldId id="312" r:id="rId6"/>
    <p:sldId id="260" r:id="rId7"/>
    <p:sldId id="261" r:id="rId8"/>
    <p:sldId id="262" r:id="rId9"/>
    <p:sldId id="297" r:id="rId10"/>
    <p:sldId id="263" r:id="rId11"/>
    <p:sldId id="264" r:id="rId12"/>
    <p:sldId id="314" r:id="rId13"/>
    <p:sldId id="265" r:id="rId14"/>
    <p:sldId id="267" r:id="rId15"/>
    <p:sldId id="270" r:id="rId16"/>
    <p:sldId id="271" r:id="rId17"/>
    <p:sldId id="272" r:id="rId18"/>
    <p:sldId id="273" r:id="rId19"/>
    <p:sldId id="274" r:id="rId20"/>
    <p:sldId id="299" r:id="rId21"/>
    <p:sldId id="301" r:id="rId22"/>
    <p:sldId id="276" r:id="rId23"/>
    <p:sldId id="277" r:id="rId24"/>
    <p:sldId id="278" r:id="rId25"/>
    <p:sldId id="308" r:id="rId26"/>
    <p:sldId id="279" r:id="rId27"/>
    <p:sldId id="280" r:id="rId28"/>
    <p:sldId id="304" r:id="rId29"/>
    <p:sldId id="305" r:id="rId30"/>
    <p:sldId id="303" r:id="rId31"/>
    <p:sldId id="302" r:id="rId32"/>
    <p:sldId id="287" r:id="rId33"/>
    <p:sldId id="281" r:id="rId34"/>
    <p:sldId id="275" r:id="rId35"/>
    <p:sldId id="282" r:id="rId36"/>
    <p:sldId id="311" r:id="rId37"/>
    <p:sldId id="283" r:id="rId38"/>
    <p:sldId id="284" r:id="rId39"/>
    <p:sldId id="288" r:id="rId40"/>
    <p:sldId id="290" r:id="rId41"/>
    <p:sldId id="291" r:id="rId42"/>
    <p:sldId id="292" r:id="rId43"/>
    <p:sldId id="307" r:id="rId44"/>
    <p:sldId id="293" r:id="rId45"/>
    <p:sldId id="306" r:id="rId46"/>
    <p:sldId id="295" r:id="rId47"/>
    <p:sldId id="294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1"/>
    <p:restoredTop sz="93271"/>
  </p:normalViewPr>
  <p:slideViewPr>
    <p:cSldViewPr snapToGrid="0" snapToObjects="1">
      <p:cViewPr varScale="1">
        <p:scale>
          <a:sx n="69" d="100"/>
          <a:sy n="69" d="100"/>
        </p:scale>
        <p:origin x="21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C977-05D6-0542-AA85-2C58EEA9567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5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C977-05D6-0542-AA85-2C58EEA9567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5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C977-05D6-0542-AA85-2C58EEA9567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C977-05D6-0542-AA85-2C58EEA9567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C977-05D6-0542-AA85-2C58EEA9567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C977-05D6-0542-AA85-2C58EEA9567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13497913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78810"/>
            <a:ext cx="990600" cy="82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08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C977-05D6-0542-AA85-2C58EEA9567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8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C977-05D6-0542-AA85-2C58EEA9567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creen Shot 2014-12-13 at 10.02.48 AM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36" y="6327912"/>
            <a:ext cx="2197100" cy="47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4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9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t2bobc@gmail.com" TargetMode="External"/><Relationship Id="rId4" Type="http://schemas.openxmlformats.org/officeDocument/2006/relationships/hyperlink" Target="http://www.derotechnical.com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cornacchioli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hyperlink" Target="http://www.derotechnical.com/SCHEDULING/Schedulin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otechnical.com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otechnical.com/SCHEDULING/Scheduling.html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get2bobc@gmail.com" TargetMode="External"/><Relationship Id="rId4" Type="http://schemas.openxmlformats.org/officeDocument/2006/relationships/hyperlink" Target="http://www.derotechnical.com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cornacchioli@gmail.co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hyperlink" Target="mailto:get2bobc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3.jpe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9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 txBox="1">
            <a:spLocks/>
          </p:cNvSpPr>
          <p:nvPr/>
        </p:nvSpPr>
        <p:spPr bwMode="auto">
          <a:xfrm>
            <a:off x="685800" y="381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Elementary Scheduling </a:t>
            </a:r>
            <a:r>
              <a:rPr lang="en-US" sz="4400" b="1" i="1" dirty="0">
                <a:latin typeface="Calibri" charset="0"/>
              </a:rPr>
              <a:t>w/Excel:</a:t>
            </a:r>
            <a:br>
              <a:rPr lang="en-US" sz="4400" b="1" i="1" dirty="0">
                <a:latin typeface="Calibri" charset="0"/>
              </a:rPr>
            </a:br>
            <a:r>
              <a:rPr lang="en-US" sz="4400" b="1" i="1" dirty="0">
                <a:latin typeface="Calibri" charset="0"/>
              </a:rPr>
              <a:t>Admin Choice for Specials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3886200"/>
            <a:ext cx="4419600" cy="2514600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000" dirty="0" smtClean="0"/>
              <a:t>Bob Cornacchioli</a:t>
            </a:r>
            <a:br>
              <a:rPr lang="en-US" sz="9000" dirty="0" smtClean="0"/>
            </a:br>
            <a:r>
              <a:rPr lang="en-US" sz="9000" dirty="0" smtClean="0"/>
              <a:t>DERO Technical Services</a:t>
            </a:r>
          </a:p>
          <a:p>
            <a:pPr>
              <a:defRPr/>
            </a:pPr>
            <a:r>
              <a:rPr lang="en-US" sz="9000" dirty="0" smtClean="0">
                <a:hlinkClick r:id="rId2"/>
              </a:rPr>
              <a:t>bcornacchioli@gmail.com</a:t>
            </a:r>
            <a:endParaRPr lang="en-US" sz="9000" dirty="0" smtClean="0"/>
          </a:p>
          <a:p>
            <a:pPr>
              <a:defRPr/>
            </a:pPr>
            <a:r>
              <a:rPr lang="en-US" sz="9000" dirty="0" smtClean="0">
                <a:hlinkClick r:id="rId3"/>
              </a:rPr>
              <a:t>get2bobc@gmail.com</a:t>
            </a:r>
            <a:r>
              <a:rPr lang="en-US" sz="9000" dirty="0" smtClean="0"/>
              <a:t> </a:t>
            </a:r>
          </a:p>
          <a:p>
            <a:pPr>
              <a:defRPr/>
            </a:pPr>
            <a:r>
              <a:rPr lang="en-US" sz="9000" dirty="0" smtClean="0">
                <a:hlinkClick r:id="rId4"/>
              </a:rPr>
              <a:t>www.derotechnical.com</a:t>
            </a:r>
            <a:endParaRPr lang="en-US" sz="9000" dirty="0" smtClean="0"/>
          </a:p>
          <a:p>
            <a:pPr>
              <a:defRPr/>
            </a:pPr>
            <a:endParaRPr lang="en-US" sz="3200" dirty="0"/>
          </a:p>
        </p:txBody>
      </p:sp>
      <p:pic>
        <p:nvPicPr>
          <p:cNvPr id="27651" name="Picture 10" descr="DERO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29718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97064"/>
            <a:ext cx="4242547" cy="23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3" descr="Picture 23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46" r="-133446"/>
          <a:stretch>
            <a:fillRect/>
          </a:stretch>
        </p:blipFill>
        <p:spPr bwMode="auto">
          <a:xfrm>
            <a:off x="-3680745" y="685800"/>
            <a:ext cx="11917187" cy="605117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4056527" y="914400"/>
            <a:ext cx="3810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Course Name</a:t>
            </a:r>
          </a:p>
          <a:p>
            <a:pPr eaLnBrk="1" hangingPunct="1"/>
            <a:r>
              <a:rPr lang="en-US" sz="1800" dirty="0"/>
              <a:t>Course Number</a:t>
            </a:r>
          </a:p>
          <a:p>
            <a:pPr eaLnBrk="1" hangingPunct="1"/>
            <a:r>
              <a:rPr lang="en-US" sz="1800" dirty="0"/>
              <a:t>Term Length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Expression</a:t>
            </a:r>
            <a:r>
              <a:rPr lang="en-US" sz="1800" dirty="0"/>
              <a:t>- When does it meet?</a:t>
            </a:r>
          </a:p>
          <a:p>
            <a:pPr eaLnBrk="1" hangingPunct="1"/>
            <a:r>
              <a:rPr lang="en-US" sz="1800" dirty="0"/>
              <a:t>HR(1-6) would place a √ for each day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Teacher</a:t>
            </a:r>
          </a:p>
          <a:p>
            <a:pPr eaLnBrk="1" hangingPunct="1"/>
            <a:r>
              <a:rPr lang="en-US" sz="1800" dirty="0"/>
              <a:t>Room – Where does it meet?</a:t>
            </a:r>
          </a:p>
          <a:p>
            <a:pPr eaLnBrk="1" hangingPunct="1"/>
            <a:r>
              <a:rPr lang="en-US" sz="1800" dirty="0"/>
              <a:t>Grade Level – N/A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Section Number</a:t>
            </a:r>
            <a:r>
              <a:rPr lang="en-US" sz="1800" dirty="0"/>
              <a:t>- VIP!!!  Plenty of ideas here!!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Max Enrollment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Dependent Sections</a:t>
            </a:r>
            <a:r>
              <a:rPr lang="en-US" sz="1800" dirty="0"/>
              <a:t>- If enrolled in this class students would also get these courses</a:t>
            </a: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3498679" y="47472"/>
            <a:ext cx="4648200" cy="1143000"/>
          </a:xfrm>
        </p:spPr>
        <p:txBody>
          <a:bodyPr/>
          <a:lstStyle/>
          <a:p>
            <a:r>
              <a:rPr lang="en-US" sz="3600" b="1" i="1" dirty="0">
                <a:latin typeface="Calibri" charset="0"/>
              </a:rPr>
              <a:t>Convert it to this!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443" y="1184467"/>
            <a:ext cx="826637" cy="2914600"/>
            <a:chOff x="-443" y="1184467"/>
            <a:chExt cx="826637" cy="2914600"/>
          </a:xfrm>
        </p:grpSpPr>
        <p:sp>
          <p:nvSpPr>
            <p:cNvPr id="2" name="TextBox 1"/>
            <p:cNvSpPr txBox="1"/>
            <p:nvPr/>
          </p:nvSpPr>
          <p:spPr>
            <a:xfrm>
              <a:off x="85541" y="1184467"/>
              <a:ext cx="7259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WHAT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4669" y="3547058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WHO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443" y="3760513"/>
              <a:ext cx="8157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WHERE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897" y="1409658"/>
              <a:ext cx="735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WHEN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7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New Feature – Co Teaching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>
                <a:solidFill>
                  <a:srgbClr val="FF0000"/>
                </a:solidFill>
              </a:rPr>
              <a:t>(Not Just for High School Anymore! 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pic>
        <p:nvPicPr>
          <p:cNvPr id="34818" name="Picture 4" descr="Screen Shot 2013-01-03 at 7.5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0"/>
            <a:ext cx="91440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066800" y="5562600"/>
            <a:ext cx="5726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Different Roles provides non Lead Teachers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various levels of access</a:t>
            </a:r>
            <a:endParaRPr lang="en-US" sz="24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62400" y="4876800"/>
            <a:ext cx="0" cy="7620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2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066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</a:rPr>
              <a:t>Bell Schedule View</a:t>
            </a:r>
            <a:endParaRPr lang="en-US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182"/>
            <a:ext cx="9144000" cy="1918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515"/>
            <a:ext cx="9144000" cy="1681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725"/>
            <a:ext cx="91121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0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9443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i="1" dirty="0">
                <a:latin typeface="Calibri" charset="0"/>
              </a:rPr>
              <a:t>Dependent Sections </a:t>
            </a:r>
            <a:br>
              <a:rPr lang="en-US" sz="4000" b="1" i="1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Gray means w/HR Teacher</a:t>
            </a:r>
          </a:p>
        </p:txBody>
      </p:sp>
      <p:pic>
        <p:nvPicPr>
          <p:cNvPr id="35842" name="Content Placeholder 3" descr="Picture 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45" r="-35745"/>
          <a:stretch>
            <a:fillRect/>
          </a:stretch>
        </p:blipFill>
        <p:spPr>
          <a:xfrm>
            <a:off x="-609601" y="1493838"/>
            <a:ext cx="11959375" cy="5364162"/>
          </a:xfrm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354535" y="2479675"/>
            <a:ext cx="4556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Calibri" charset="0"/>
              </a:rPr>
              <a:t>P</a:t>
            </a:r>
          </a:p>
          <a:p>
            <a:pPr algn="ctr" eaLnBrk="1" hangingPunct="1"/>
            <a:r>
              <a:rPr lang="en-US" sz="3200" dirty="0">
                <a:latin typeface="Calibri" charset="0"/>
              </a:rPr>
              <a:t>E</a:t>
            </a:r>
          </a:p>
          <a:p>
            <a:pPr algn="ctr" eaLnBrk="1" hangingPunct="1"/>
            <a:r>
              <a:rPr lang="en-US" sz="3200" dirty="0">
                <a:latin typeface="Calibri" charset="0"/>
              </a:rPr>
              <a:t>R</a:t>
            </a:r>
          </a:p>
          <a:p>
            <a:pPr algn="ctr" eaLnBrk="1" hangingPunct="1"/>
            <a:r>
              <a:rPr lang="en-US" sz="3200" dirty="0">
                <a:latin typeface="Calibri" charset="0"/>
              </a:rPr>
              <a:t>I</a:t>
            </a:r>
          </a:p>
          <a:p>
            <a:pPr algn="ctr" eaLnBrk="1" hangingPunct="1"/>
            <a:r>
              <a:rPr lang="en-US" sz="3200" dirty="0">
                <a:latin typeface="Calibri" charset="0"/>
              </a:rPr>
              <a:t>O</a:t>
            </a:r>
          </a:p>
          <a:p>
            <a:pPr algn="ctr" eaLnBrk="1" hangingPunct="1"/>
            <a:r>
              <a:rPr lang="en-US" sz="3200" dirty="0">
                <a:latin typeface="Calibri" charset="0"/>
              </a:rPr>
              <a:t>D</a:t>
            </a:r>
          </a:p>
          <a:p>
            <a:pPr algn="ctr" eaLnBrk="1" hangingPunct="1"/>
            <a:r>
              <a:rPr lang="en-US" sz="3200" dirty="0">
                <a:latin typeface="Calibri" charset="0"/>
              </a:rPr>
              <a:t>S</a:t>
            </a:r>
          </a:p>
        </p:txBody>
      </p:sp>
      <p:pic>
        <p:nvPicPr>
          <p:cNvPr id="23" name="Picture 22" descr="Picture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75" y="4191000"/>
            <a:ext cx="226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Picture 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35" y="2322513"/>
            <a:ext cx="22987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2845305" y="5497513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7(A)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5460905" y="3821113"/>
            <a:ext cx="565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3(C)</a:t>
            </a:r>
          </a:p>
        </p:txBody>
      </p:sp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7849385" y="3810000"/>
            <a:ext cx="554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3(E)</a:t>
            </a:r>
          </a:p>
        </p:txBody>
      </p:sp>
      <p:sp>
        <p:nvSpPr>
          <p:cNvPr id="35849" name="TextBox 10"/>
          <p:cNvSpPr txBox="1">
            <a:spLocks noChangeArrowheads="1"/>
          </p:cNvSpPr>
          <p:nvPr/>
        </p:nvSpPr>
        <p:spPr bwMode="auto">
          <a:xfrm>
            <a:off x="5042255" y="5868527"/>
            <a:ext cx="107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8(B), 7(D)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042255" y="5252244"/>
            <a:ext cx="1076325" cy="48398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51" name="TextBox 1"/>
          <p:cNvSpPr txBox="1">
            <a:spLocks noChangeArrowheads="1"/>
          </p:cNvSpPr>
          <p:nvPr/>
        </p:nvSpPr>
        <p:spPr bwMode="auto">
          <a:xfrm>
            <a:off x="270757" y="247151"/>
            <a:ext cx="18436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/>
              <a:t>PS NEEDS: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WHAT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WHO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WHERE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26486660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7"/>
          <p:cNvSpPr txBox="1">
            <a:spLocks noChangeArrowheads="1"/>
          </p:cNvSpPr>
          <p:nvPr/>
        </p:nvSpPr>
        <p:spPr bwMode="auto">
          <a:xfrm>
            <a:off x="609600" y="152400"/>
            <a:ext cx="937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Should Common Core Standards Impact Scheduling?</a:t>
            </a:r>
          </a:p>
        </p:txBody>
      </p:sp>
      <p:pic>
        <p:nvPicPr>
          <p:cNvPr id="37890" name="Picture 1" descr="Screen Shot 2014-01-18 at 2.18.48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96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84" y="4871024"/>
            <a:ext cx="19050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0" descr="Screen Shot 2014-01-18 at 2.29.23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5988"/>
            <a:ext cx="37211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11"/>
          <p:cNvSpPr txBox="1">
            <a:spLocks noChangeArrowheads="1"/>
          </p:cNvSpPr>
          <p:nvPr/>
        </p:nvSpPr>
        <p:spPr bwMode="auto">
          <a:xfrm>
            <a:off x="3962400" y="2778125"/>
            <a:ext cx="5867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How many courses are you </a:t>
            </a:r>
          </a:p>
          <a:p>
            <a:pPr eaLnBrk="1" hangingPunct="1"/>
            <a:r>
              <a:rPr lang="en-US" b="1"/>
              <a:t>planning to use for </a:t>
            </a:r>
          </a:p>
          <a:p>
            <a:pPr eaLnBrk="1" hangingPunct="1"/>
            <a:r>
              <a:rPr lang="en-US" b="1"/>
              <a:t>English Language Arts?</a:t>
            </a:r>
            <a:br>
              <a:rPr lang="en-US" b="1"/>
            </a:br>
            <a:r>
              <a:rPr lang="en-US" sz="1800">
                <a:solidFill>
                  <a:srgbClr val="FF0000"/>
                </a:solidFill>
              </a:rPr>
              <a:t>Reading – Writing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Speaking &amp; Listening - Language</a:t>
            </a:r>
          </a:p>
        </p:txBody>
      </p:sp>
      <p:pic>
        <p:nvPicPr>
          <p:cNvPr id="37894" name="Picture 12" descr="Screen Shot 2014-01-18 at 2.31.07 P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77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6"/>
          <p:cNvSpPr>
            <a:spLocks noChangeArrowheads="1"/>
          </p:cNvSpPr>
          <p:nvPr/>
        </p:nvSpPr>
        <p:spPr bwMode="auto">
          <a:xfrm>
            <a:off x="1828800" y="5334000"/>
            <a:ext cx="5794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i="1">
                <a:latin typeface="Calibri" charset="0"/>
              </a:rPr>
              <a:t>Scheduling Spreadsheet</a:t>
            </a:r>
            <a:endParaRPr lang="en-US" sz="4400"/>
          </a:p>
        </p:txBody>
      </p:sp>
      <p:pic>
        <p:nvPicPr>
          <p:cNvPr id="40962" name="Picture 9" descr="Picture 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543050"/>
            <a:ext cx="38100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0" descr="Picture 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1543050"/>
            <a:ext cx="416877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1" descr="Picture 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71628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533400" y="762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3276600" y="381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40967" name="TextBox 8"/>
          <p:cNvSpPr txBox="1">
            <a:spLocks noChangeArrowheads="1"/>
          </p:cNvSpPr>
          <p:nvPr/>
        </p:nvSpPr>
        <p:spPr bwMode="auto">
          <a:xfrm>
            <a:off x="6781800" y="2286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40968" name="TextBox 12"/>
          <p:cNvSpPr txBox="1">
            <a:spLocks noChangeArrowheads="1"/>
          </p:cNvSpPr>
          <p:nvPr/>
        </p:nvSpPr>
        <p:spPr bwMode="auto">
          <a:xfrm>
            <a:off x="4114800" y="2971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WHO</a:t>
            </a:r>
          </a:p>
        </p:txBody>
      </p:sp>
      <p:cxnSp>
        <p:nvCxnSpPr>
          <p:cNvPr id="4" name="Straight Arrow Connector 3"/>
          <p:cNvCxnSpPr>
            <a:stCxn id="40965" idx="2"/>
          </p:cNvCxnSpPr>
          <p:nvPr/>
        </p:nvCxnSpPr>
        <p:spPr>
          <a:xfrm>
            <a:off x="990600" y="1131888"/>
            <a:ext cx="228600" cy="544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0965" idx="2"/>
          </p:cNvCxnSpPr>
          <p:nvPr/>
        </p:nvCxnSpPr>
        <p:spPr>
          <a:xfrm>
            <a:off x="990600" y="1131888"/>
            <a:ext cx="685800" cy="479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48000" y="827088"/>
            <a:ext cx="685800" cy="69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33800" y="827088"/>
            <a:ext cx="2514600" cy="69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1200" y="7620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962400" y="2209800"/>
            <a:ext cx="304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419600" y="2133600"/>
            <a:ext cx="533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1" descr="PS 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65" y="5537219"/>
            <a:ext cx="3810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-Shape 1"/>
          <p:cNvSpPr/>
          <p:nvPr/>
        </p:nvSpPr>
        <p:spPr>
          <a:xfrm>
            <a:off x="6951136" y="3742267"/>
            <a:ext cx="516465" cy="660400"/>
          </a:xfrm>
          <a:prstGeom prst="corner">
            <a:avLst>
              <a:gd name="adj1" fmla="val 19231"/>
              <a:gd name="adj2" fmla="val 19231"/>
            </a:avLst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990600" y="1828800"/>
            <a:ext cx="1803400" cy="728134"/>
          </a:xfrm>
          <a:prstGeom prst="frame">
            <a:avLst>
              <a:gd name="adj1" fmla="val 5093"/>
            </a:avLst>
          </a:prstGeom>
          <a:gradFill>
            <a:gsLst>
              <a:gs pos="99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3224" y="1543050"/>
            <a:ext cx="8207376" cy="3636963"/>
            <a:chOff x="403224" y="1543050"/>
            <a:chExt cx="8207376" cy="3636963"/>
          </a:xfrm>
        </p:grpSpPr>
        <p:sp>
          <p:nvSpPr>
            <p:cNvPr id="5" name="Rectangle 4"/>
            <p:cNvSpPr/>
            <p:nvPr/>
          </p:nvSpPr>
          <p:spPr>
            <a:xfrm>
              <a:off x="6951136" y="1543050"/>
              <a:ext cx="1659464" cy="1658938"/>
            </a:xfrm>
            <a:prstGeom prst="rect">
              <a:avLst/>
            </a:prstGeom>
            <a:gradFill>
              <a:gsLst>
                <a:gs pos="100000">
                  <a:schemeClr val="accent1">
                    <a:tint val="100000"/>
                    <a:shade val="100000"/>
                    <a:satMod val="130000"/>
                    <a:alpha val="8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3224" y="3394075"/>
              <a:ext cx="3330575" cy="1785938"/>
            </a:xfrm>
            <a:prstGeom prst="rect">
              <a:avLst/>
            </a:prstGeom>
            <a:gradFill>
              <a:gsLst>
                <a:gs pos="100000">
                  <a:schemeClr val="accent1">
                    <a:tint val="100000"/>
                    <a:shade val="100000"/>
                    <a:satMod val="130000"/>
                    <a:alpha val="8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03224" y="1841326"/>
            <a:ext cx="8207376" cy="2004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5000">
                <a:schemeClr val="accent1">
                  <a:tint val="50000"/>
                  <a:shade val="100000"/>
                  <a:satMod val="350000"/>
                  <a:alpha val="33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2786" y="3709788"/>
            <a:ext cx="6558350" cy="20778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5000">
                <a:schemeClr val="accent1">
                  <a:tint val="50000"/>
                  <a:shade val="100000"/>
                  <a:satMod val="350000"/>
                  <a:alpha val="33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29226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i="1" dirty="0">
                <a:latin typeface="Calibri" charset="0"/>
              </a:rPr>
              <a:t>Term ID</a:t>
            </a:r>
          </a:p>
        </p:txBody>
      </p:sp>
      <p:pic>
        <p:nvPicPr>
          <p:cNvPr id="41986" name="Picture 7" descr="Picture 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09" y="1225177"/>
            <a:ext cx="5723687" cy="24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8"/>
          <p:cNvSpPr txBox="1">
            <a:spLocks noChangeArrowheads="1"/>
          </p:cNvSpPr>
          <p:nvPr/>
        </p:nvSpPr>
        <p:spPr bwMode="auto">
          <a:xfrm>
            <a:off x="914400" y="3886200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Term ID = Scheduling Year  2006= 1600, 2009=1900, 2010=2000</a:t>
            </a:r>
          </a:p>
        </p:txBody>
      </p:sp>
      <p:sp>
        <p:nvSpPr>
          <p:cNvPr id="41988" name="TextBox 9"/>
          <p:cNvSpPr txBox="1">
            <a:spLocks noChangeArrowheads="1"/>
          </p:cNvSpPr>
          <p:nvPr/>
        </p:nvSpPr>
        <p:spPr bwMode="auto">
          <a:xfrm>
            <a:off x="914400" y="4419600"/>
            <a:ext cx="725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What if a course last less than a full year, what would the term ID be?</a:t>
            </a:r>
          </a:p>
        </p:txBody>
      </p:sp>
    </p:spTree>
    <p:extLst>
      <p:ext uri="{BB962C8B-B14F-4D97-AF65-F5344CB8AC3E}">
        <p14:creationId xmlns:p14="http://schemas.microsoft.com/office/powerpoint/2010/main" val="21568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i="1">
                <a:latin typeface="Calibri" charset="0"/>
              </a:rPr>
              <a:t>Term ID</a:t>
            </a:r>
            <a:r>
              <a:rPr lang="ja-JP" altLang="en-US" sz="3600" b="1" i="1">
                <a:latin typeface="Calibri" charset="0"/>
              </a:rPr>
              <a:t>’</a:t>
            </a:r>
            <a:r>
              <a:rPr lang="en-US" altLang="ja-JP" sz="3600" b="1" i="1">
                <a:latin typeface="Calibri" charset="0"/>
              </a:rPr>
              <a:t>s for Less than Full Year Courses!</a:t>
            </a:r>
            <a:endParaRPr lang="en-US" sz="3600" b="1" i="1">
              <a:latin typeface="Calibri" charset="0"/>
            </a:endParaRPr>
          </a:p>
        </p:txBody>
      </p:sp>
      <p:pic>
        <p:nvPicPr>
          <p:cNvPr id="43010" name="Picture 5" descr="Picture 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371600"/>
            <a:ext cx="6819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1295400" y="3702789"/>
            <a:ext cx="6486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Full Year Course = 2300</a:t>
            </a:r>
          </a:p>
          <a:p>
            <a:pPr algn="ctr" eaLnBrk="1" hangingPunct="1"/>
            <a:r>
              <a:rPr lang="en-US" sz="1800" dirty="0"/>
              <a:t>T1 =2301, T2=2302, T3=2303</a:t>
            </a:r>
          </a:p>
          <a:p>
            <a:pPr algn="ctr" eaLnBrk="1" hangingPunct="1"/>
            <a:r>
              <a:rPr lang="en-US" sz="1800" dirty="0"/>
              <a:t>C1=2304, C2=2305, C3=</a:t>
            </a:r>
            <a:r>
              <a:rPr lang="en-US" sz="1800" dirty="0" smtClean="0"/>
              <a:t>2306, </a:t>
            </a:r>
            <a:r>
              <a:rPr lang="en-US" sz="1800" dirty="0"/>
              <a:t>C4=</a:t>
            </a:r>
            <a:r>
              <a:rPr lang="en-US" sz="1800" dirty="0" smtClean="0"/>
              <a:t>2307, </a:t>
            </a:r>
            <a:r>
              <a:rPr lang="en-US" sz="1800" dirty="0"/>
              <a:t>C5=</a:t>
            </a:r>
            <a:r>
              <a:rPr lang="en-US" sz="1800" dirty="0" smtClean="0"/>
              <a:t>2308, </a:t>
            </a:r>
            <a:r>
              <a:rPr lang="en-US" sz="1800" dirty="0"/>
              <a:t>C6=</a:t>
            </a:r>
            <a:r>
              <a:rPr lang="en-US" sz="1800" dirty="0" smtClean="0"/>
              <a:t>2309</a:t>
            </a:r>
            <a:endParaRPr lang="en-US" sz="1800" dirty="0"/>
          </a:p>
        </p:txBody>
      </p:sp>
      <p:sp>
        <p:nvSpPr>
          <p:cNvPr id="6" name="Freeform 5"/>
          <p:cNvSpPr/>
          <p:nvPr/>
        </p:nvSpPr>
        <p:spPr>
          <a:xfrm>
            <a:off x="2087248" y="1816138"/>
            <a:ext cx="5663564" cy="1187019"/>
          </a:xfrm>
          <a:custGeom>
            <a:avLst/>
            <a:gdLst>
              <a:gd name="connsiteX0" fmla="*/ 1449876 w 5663564"/>
              <a:gd name="connsiteY0" fmla="*/ 0 h 1187019"/>
              <a:gd name="connsiteX1" fmla="*/ 1034442 w 5663564"/>
              <a:gd name="connsiteY1" fmla="*/ 403587 h 1187019"/>
              <a:gd name="connsiteX2" fmla="*/ 3930611 w 5663564"/>
              <a:gd name="connsiteY2" fmla="*/ 427327 h 1187019"/>
              <a:gd name="connsiteX3" fmla="*/ 13661 w 5663564"/>
              <a:gd name="connsiteY3" fmla="*/ 807173 h 1187019"/>
              <a:gd name="connsiteX4" fmla="*/ 5592347 w 5663564"/>
              <a:gd name="connsiteY4" fmla="*/ 1175149 h 1187019"/>
              <a:gd name="connsiteX5" fmla="*/ 5592347 w 5663564"/>
              <a:gd name="connsiteY5" fmla="*/ 1175149 h 1187019"/>
              <a:gd name="connsiteX6" fmla="*/ 5663564 w 5663564"/>
              <a:gd name="connsiteY6" fmla="*/ 1187019 h 118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3564" h="1187019">
                <a:moveTo>
                  <a:pt x="1449876" y="0"/>
                </a:moveTo>
                <a:cubicBezTo>
                  <a:pt x="1035431" y="166183"/>
                  <a:pt x="620986" y="332366"/>
                  <a:pt x="1034442" y="403587"/>
                </a:cubicBezTo>
                <a:cubicBezTo>
                  <a:pt x="1447898" y="474808"/>
                  <a:pt x="4100741" y="360063"/>
                  <a:pt x="3930611" y="427327"/>
                </a:cubicBezTo>
                <a:cubicBezTo>
                  <a:pt x="3760481" y="494591"/>
                  <a:pt x="-263295" y="682536"/>
                  <a:pt x="13661" y="807173"/>
                </a:cubicBezTo>
                <a:cubicBezTo>
                  <a:pt x="290617" y="931810"/>
                  <a:pt x="5592347" y="1175149"/>
                  <a:pt x="5592347" y="1175149"/>
                </a:cubicBezTo>
                <a:lnTo>
                  <a:pt x="5592347" y="1175149"/>
                </a:lnTo>
                <a:lnTo>
                  <a:pt x="5663564" y="1187019"/>
                </a:ln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58686" y="4824178"/>
            <a:ext cx="45199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/>
              <a:t>This year is?</a:t>
            </a:r>
          </a:p>
          <a:p>
            <a:r>
              <a:rPr lang="en-US" sz="4400" b="1" i="1" dirty="0" smtClean="0"/>
              <a:t>Next year will be?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8062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i="1">
                <a:latin typeface="Calibri" charset="0"/>
              </a:rPr>
              <a:t>If you are importing – double √√√</a:t>
            </a:r>
          </a:p>
        </p:txBody>
      </p:sp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1133475" y="5200650"/>
            <a:ext cx="6486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Full Year Course = 2300</a:t>
            </a:r>
          </a:p>
          <a:p>
            <a:pPr algn="ctr" eaLnBrk="1" hangingPunct="1"/>
            <a:r>
              <a:rPr lang="en-US" sz="1800" dirty="0"/>
              <a:t>T1 =2301, T2=2302, T3=2303</a:t>
            </a:r>
          </a:p>
          <a:p>
            <a:pPr algn="ctr" eaLnBrk="1" hangingPunct="1"/>
            <a:r>
              <a:rPr lang="en-US" sz="1800" dirty="0"/>
              <a:t>C1=2304, C2=2305, C3=2306, C4=2307, C5=2308, C6=2309</a:t>
            </a:r>
          </a:p>
          <a:p>
            <a:pPr algn="ctr" eaLnBrk="1" hangingPunct="1"/>
            <a:endParaRPr lang="en-US" sz="1800" dirty="0"/>
          </a:p>
        </p:txBody>
      </p:sp>
      <p:pic>
        <p:nvPicPr>
          <p:cNvPr id="44035" name="Picture 7" descr="Picture 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098550"/>
            <a:ext cx="643255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8"/>
          <p:cNvSpPr txBox="1">
            <a:spLocks noChangeArrowheads="1"/>
          </p:cNvSpPr>
          <p:nvPr/>
        </p:nvSpPr>
        <p:spPr bwMode="auto">
          <a:xfrm>
            <a:off x="457200" y="4419600"/>
            <a:ext cx="3348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Your numbers have to match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05238" y="4267200"/>
            <a:ext cx="385762" cy="15240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0" y="4419600"/>
            <a:ext cx="533400" cy="87313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6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6553200" cy="838200"/>
          </a:xfrm>
        </p:spPr>
        <p:txBody>
          <a:bodyPr/>
          <a:lstStyle/>
          <a:p>
            <a:r>
              <a:rPr lang="en-US" sz="3200" b="1" i="1">
                <a:latin typeface="Calibri" charset="0"/>
              </a:rPr>
              <a:t>Don’t want to start from scratch!</a:t>
            </a:r>
            <a:endParaRPr lang="en-US" sz="320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33528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</a:rPr>
              <a:t>[5]</a:t>
            </a:r>
            <a:r>
              <a:rPr lang="en-US" sz="7000" b="1" dirty="0" err="1">
                <a:solidFill>
                  <a:srgbClr val="FF0000"/>
                </a:solidFill>
              </a:rPr>
              <a:t>lastfirst</a:t>
            </a:r>
            <a:endParaRPr lang="en-US" sz="7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</a:rPr>
              <a:t>[5]title</a:t>
            </a:r>
          </a:p>
          <a:p>
            <a:pPr>
              <a:defRPr/>
            </a:pPr>
            <a:r>
              <a:rPr lang="en-US" sz="7000" dirty="0"/>
              <a:t>[5]</a:t>
            </a:r>
            <a:r>
              <a:rPr lang="en-US" sz="7000" dirty="0" err="1"/>
              <a:t>teachernumber</a:t>
            </a:r>
            <a:endParaRPr lang="en-US" sz="7000" dirty="0"/>
          </a:p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</a:rPr>
              <a:t>[5]status</a:t>
            </a:r>
          </a:p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</a:rPr>
              <a:t>[5]</a:t>
            </a:r>
            <a:r>
              <a:rPr lang="en-US" sz="7000" b="1" dirty="0" err="1">
                <a:solidFill>
                  <a:srgbClr val="FF0000"/>
                </a:solidFill>
              </a:rPr>
              <a:t>last_name</a:t>
            </a:r>
            <a:endParaRPr lang="en-US" sz="7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</a:rPr>
              <a:t>[5]</a:t>
            </a:r>
            <a:r>
              <a:rPr lang="en-US" sz="7000" b="1" dirty="0" err="1">
                <a:solidFill>
                  <a:srgbClr val="FF0000"/>
                </a:solidFill>
              </a:rPr>
              <a:t>first_name</a:t>
            </a:r>
            <a:endParaRPr lang="en-US" sz="7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7000" dirty="0" err="1"/>
              <a:t>SchoolID</a:t>
            </a:r>
            <a:endParaRPr lang="en-US" sz="7000" dirty="0"/>
          </a:p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</a:rPr>
              <a:t>[2]</a:t>
            </a:r>
            <a:r>
              <a:rPr lang="en-US" sz="7000" b="1" dirty="0" err="1">
                <a:solidFill>
                  <a:srgbClr val="FF0000"/>
                </a:solidFill>
              </a:rPr>
              <a:t>course_name</a:t>
            </a:r>
            <a:endParaRPr lang="en-US" sz="7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7000" dirty="0" err="1"/>
              <a:t>Course_Number</a:t>
            </a:r>
            <a:endParaRPr lang="en-US" sz="7000" dirty="0"/>
          </a:p>
          <a:p>
            <a:pPr>
              <a:defRPr/>
            </a:pPr>
            <a:r>
              <a:rPr lang="en-US" sz="7000" dirty="0" err="1"/>
              <a:t>Dependent_Secs</a:t>
            </a:r>
            <a:endParaRPr lang="en-US" sz="7000" dirty="0"/>
          </a:p>
          <a:p>
            <a:pPr>
              <a:defRPr/>
            </a:pPr>
            <a:r>
              <a:rPr lang="en-US" sz="7000" b="1" dirty="0">
                <a:solidFill>
                  <a:schemeClr val="accent3">
                    <a:lumMod val="50000"/>
                  </a:schemeClr>
                </a:solidFill>
              </a:rPr>
              <a:t>Expression</a:t>
            </a:r>
          </a:p>
          <a:p>
            <a:pPr>
              <a:defRPr/>
            </a:pP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</a:rPr>
              <a:t>^(*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</a:rPr>
              <a:t>class_expression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</a:rPr>
              <a:t> data="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</a:rPr>
              <a:t>abbr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</a:rPr>
              <a:t>" format="expression")</a:t>
            </a:r>
          </a:p>
          <a:p>
            <a:pPr>
              <a:defRPr/>
            </a:pPr>
            <a:r>
              <a:rPr lang="en-US" sz="7000" dirty="0" err="1"/>
              <a:t>Grade_Level</a:t>
            </a:r>
            <a:endParaRPr lang="en-US" sz="7000" dirty="0"/>
          </a:p>
          <a:p>
            <a:pPr>
              <a:defRPr/>
            </a:pPr>
            <a:r>
              <a:rPr lang="en-US" sz="7000" dirty="0" err="1"/>
              <a:t>Section_Number</a:t>
            </a:r>
            <a:endParaRPr lang="en-US" sz="7000" dirty="0"/>
          </a:p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</a:rPr>
              <a:t>Team</a:t>
            </a:r>
          </a:p>
          <a:p>
            <a:pPr>
              <a:defRPr/>
            </a:pPr>
            <a:r>
              <a:rPr lang="en-US" sz="7000" b="1" dirty="0" err="1">
                <a:solidFill>
                  <a:srgbClr val="0000FF"/>
                </a:solidFill>
              </a:rPr>
              <a:t>TermID</a:t>
            </a:r>
            <a:endParaRPr lang="en-US" sz="70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7000" dirty="0" err="1"/>
              <a:t>Attendance_Type_Code</a:t>
            </a:r>
            <a:endParaRPr lang="en-US" sz="7000" dirty="0"/>
          </a:p>
          <a:p>
            <a:pPr>
              <a:defRPr/>
            </a:pPr>
            <a:r>
              <a:rPr lang="en-US" sz="7000" dirty="0" err="1"/>
              <a:t>Att_Mode_Code</a:t>
            </a:r>
            <a:endParaRPr lang="en-US" sz="7000" dirty="0"/>
          </a:p>
          <a:p>
            <a:pPr>
              <a:defRPr/>
            </a:pPr>
            <a:r>
              <a:rPr lang="en-US" sz="7000" dirty="0"/>
              <a:t>Room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3429000" y="990600"/>
            <a:ext cx="51816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Got DDE Experience? </a:t>
            </a:r>
          </a:p>
          <a:p>
            <a:pPr eaLnBrk="1" hangingPunct="1"/>
            <a:r>
              <a:rPr lang="en-US" dirty="0"/>
              <a:t>Then Export from the Sections (3) table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Select from this school only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Filter Term ID &gt;= </a:t>
            </a:r>
            <a:r>
              <a:rPr lang="en-US" dirty="0" smtClean="0"/>
              <a:t>2500 </a:t>
            </a:r>
            <a:r>
              <a:rPr lang="en-US" dirty="0"/>
              <a:t>(for this year)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  - export but DNU</a:t>
            </a:r>
          </a:p>
          <a:p>
            <a:pPr eaLnBrk="1" hangingPunct="1"/>
            <a:r>
              <a:rPr lang="en-US" sz="2000" b="1" dirty="0">
                <a:solidFill>
                  <a:srgbClr val="0000FF"/>
                </a:solidFill>
              </a:rPr>
              <a:t>BLUE</a:t>
            </a:r>
            <a:r>
              <a:rPr lang="en-US" sz="2000" dirty="0"/>
              <a:t> - update for next </a:t>
            </a:r>
            <a:r>
              <a:rPr lang="en-US" sz="2000" dirty="0" smtClean="0"/>
              <a:t>year</a:t>
            </a:r>
          </a:p>
          <a:p>
            <a:pPr eaLnBrk="1" hangingPunct="1"/>
            <a:r>
              <a:rPr lang="en-US" sz="2000" b="1" dirty="0" smtClean="0">
                <a:solidFill>
                  <a:srgbClr val="E46C0A"/>
                </a:solidFill>
              </a:rPr>
              <a:t>ORANGE</a:t>
            </a:r>
            <a:r>
              <a:rPr lang="en-US" sz="2000" dirty="0" smtClean="0"/>
              <a:t> – rename to Expression to reimport</a:t>
            </a:r>
          </a:p>
          <a:p>
            <a:pPr eaLnBrk="1" hangingPunct="1"/>
            <a:endParaRPr lang="en-US" dirty="0"/>
          </a:p>
        </p:txBody>
      </p:sp>
      <p:pic>
        <p:nvPicPr>
          <p:cNvPr id="45060" name="Picture 4" descr="Screen Shot 2012-01-15 at 2.4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860800"/>
            <a:ext cx="5524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3695" y="6271736"/>
            <a:ext cx="6679708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hlinkClick r:id="rId3"/>
              </a:rPr>
              <a:t>http://www.derotechnical.com/SCHEDULING/Scheduling.html</a:t>
            </a:r>
            <a:endParaRPr lang="en-US" sz="2000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r>
              <a:rPr lang="en-US" sz="3600" b="1" i="1">
                <a:solidFill>
                  <a:srgbClr val="000000"/>
                </a:solidFill>
                <a:latin typeface="Calibri" charset="0"/>
              </a:rPr>
              <a:t>Agenda/Participants will be engaged in:</a:t>
            </a:r>
          </a:p>
        </p:txBody>
      </p:sp>
      <p:sp>
        <p:nvSpPr>
          <p:cNvPr id="28674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733800"/>
          </a:xfrm>
        </p:spPr>
        <p:txBody>
          <a:bodyPr/>
          <a:lstStyle/>
          <a:p>
            <a:r>
              <a:rPr lang="en-US" sz="2800" dirty="0">
                <a:latin typeface="Calibri" charset="0"/>
              </a:rPr>
              <a:t>Courses – </a:t>
            </a:r>
            <a:r>
              <a:rPr lang="en-US" sz="2800" dirty="0" smtClean="0">
                <a:latin typeface="Calibri" charset="0"/>
              </a:rPr>
              <a:t>Sections =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</a:rPr>
              <a:t>WHAT</a:t>
            </a:r>
            <a:endParaRPr lang="en-US" sz="2800" b="1" dirty="0">
              <a:solidFill>
                <a:srgbClr val="FF0000"/>
              </a:solidFill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Teacher </a:t>
            </a:r>
            <a:r>
              <a:rPr lang="en-US" sz="2800" dirty="0" smtClean="0">
                <a:latin typeface="Calibri" charset="0"/>
              </a:rPr>
              <a:t>Numbers =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</a:rPr>
              <a:t>WHO</a:t>
            </a:r>
            <a:endParaRPr lang="en-US" sz="2800" b="1" dirty="0">
              <a:solidFill>
                <a:srgbClr val="FF0000"/>
              </a:solidFill>
              <a:latin typeface="Calibri" charset="0"/>
            </a:endParaRPr>
          </a:p>
          <a:p>
            <a:r>
              <a:rPr lang="en-US" sz="2800" dirty="0" smtClean="0">
                <a:latin typeface="Calibri" charset="0"/>
              </a:rPr>
              <a:t>Rooms  =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</a:rPr>
              <a:t>WHERE</a:t>
            </a:r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Days – EXPRESSIONS </a:t>
            </a:r>
            <a:r>
              <a:rPr lang="en-US" sz="2800" dirty="0" smtClean="0">
                <a:latin typeface="Calibri" charset="0"/>
              </a:rPr>
              <a:t>– Periods &amp; Term ID =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</a:rPr>
              <a:t>WHEN</a:t>
            </a:r>
            <a:endParaRPr lang="en-US" sz="2800" b="1" dirty="0">
              <a:solidFill>
                <a:srgbClr val="FF0000"/>
              </a:solidFill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Dependent Sections</a:t>
            </a:r>
          </a:p>
          <a:p>
            <a:r>
              <a:rPr lang="en-US" sz="2800" dirty="0">
                <a:latin typeface="Calibri" charset="0"/>
              </a:rPr>
              <a:t>EOY – Mass Enroll</a:t>
            </a:r>
          </a:p>
        </p:txBody>
      </p:sp>
      <p:pic>
        <p:nvPicPr>
          <p:cNvPr id="28675" name="Picture 5" descr="DERO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724400"/>
            <a:ext cx="1963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438400" y="4959350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hlinkClick r:id="rId3"/>
              </a:rPr>
              <a:t>www.derotechnical.com</a:t>
            </a:r>
            <a:r>
              <a:rPr lang="en-US" sz="3200"/>
              <a:t> </a:t>
            </a:r>
            <a:br>
              <a:rPr lang="en-US" sz="3200"/>
            </a:br>
            <a:r>
              <a:rPr lang="en-US" sz="3200"/>
              <a:t>for more resources</a:t>
            </a:r>
          </a:p>
        </p:txBody>
      </p:sp>
      <p:pic>
        <p:nvPicPr>
          <p:cNvPr id="2867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46480"/>
            <a:ext cx="8556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1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9-07 at 10.23.56 P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46" r="-16846"/>
          <a:stretch>
            <a:fillRect/>
          </a:stretch>
        </p:blipFill>
        <p:spPr>
          <a:xfrm>
            <a:off x="-1278467" y="-7981"/>
            <a:ext cx="12189515" cy="6703764"/>
          </a:xfrm>
        </p:spPr>
      </p:pic>
      <p:pic>
        <p:nvPicPr>
          <p:cNvPr id="7" name="Content Placeholder 3" descr="Screen Shot 2014-09-07 at 10.05.18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" b="1212"/>
          <a:stretch>
            <a:fillRect/>
          </a:stretch>
        </p:blipFill>
        <p:spPr>
          <a:xfrm>
            <a:off x="3420532" y="1285339"/>
            <a:ext cx="5723468" cy="3147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3558" y="4858189"/>
            <a:ext cx="6251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CHANGE AND RENAME Column L to Expression. </a:t>
            </a:r>
          </a:p>
          <a:p>
            <a:r>
              <a:rPr lang="en-US" sz="2400" b="1" dirty="0" smtClean="0"/>
              <a:t>Do NOT Reimport Column K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587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9-08 at 9.41.09 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809" b="-108809"/>
          <a:stretch>
            <a:fillRect/>
          </a:stretch>
        </p:blipFill>
        <p:spPr>
          <a:xfrm>
            <a:off x="570086" y="-1306664"/>
            <a:ext cx="8229600" cy="4525963"/>
          </a:xfrm>
        </p:spPr>
      </p:pic>
      <p:pic>
        <p:nvPicPr>
          <p:cNvPr id="5" name="Picture 4" descr="Screen Shot 2014-09-07 at 10.26.32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9" y="1962931"/>
            <a:ext cx="8685175" cy="4895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8560" y="2949239"/>
            <a:ext cx="539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SIMPLE SCHEDULE LESS TWEAKING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RENAME Column L to Expression. 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Do NOT Reimport Column K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72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Excel Import File Must Be Converted</a:t>
            </a:r>
            <a:endParaRPr lang="en-US" dirty="0"/>
          </a:p>
        </p:txBody>
      </p:sp>
      <p:pic>
        <p:nvPicPr>
          <p:cNvPr id="47106" name="Picture 3" descr="Screen Shot 2012-11-22 at 3.2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800"/>
            <a:ext cx="91440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533400" y="11541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4114800" y="7731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4876800" y="5421313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4038600" y="54213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WHO</a:t>
            </a:r>
          </a:p>
        </p:txBody>
      </p:sp>
      <p:cxnSp>
        <p:nvCxnSpPr>
          <p:cNvPr id="9" name="Straight Arrow Connector 8"/>
          <p:cNvCxnSpPr>
            <a:stCxn id="47107" idx="2"/>
          </p:cNvCxnSpPr>
          <p:nvPr/>
        </p:nvCxnSpPr>
        <p:spPr>
          <a:xfrm>
            <a:off x="990600" y="15240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57600" y="10668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1000" y="1981200"/>
            <a:ext cx="0" cy="327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19600" y="51816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10668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57800" y="5181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7" name="TextBox 22"/>
          <p:cNvSpPr txBox="1">
            <a:spLocks noChangeArrowheads="1"/>
          </p:cNvSpPr>
          <p:nvPr/>
        </p:nvSpPr>
        <p:spPr bwMode="auto">
          <a:xfrm>
            <a:off x="228600" y="51816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FF0000"/>
                </a:solidFill>
              </a:rPr>
              <a:t>DNU- DO NOT IMPORT</a:t>
            </a:r>
          </a:p>
          <a:p>
            <a:pPr algn="ctr" eaLnBrk="1" hangingPunct="1"/>
            <a:r>
              <a:rPr lang="en-US" sz="1800" b="1">
                <a:solidFill>
                  <a:srgbClr val="FF0000"/>
                </a:solidFill>
              </a:rPr>
              <a:t>Visual Clues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438400" y="2057400"/>
            <a:ext cx="5486400" cy="1143000"/>
            <a:chOff x="2438400" y="2057400"/>
            <a:chExt cx="5486400" cy="1143000"/>
          </a:xfrm>
        </p:grpSpPr>
        <p:grpSp>
          <p:nvGrpSpPr>
            <p:cNvPr id="47127" name="Group 34"/>
            <p:cNvGrpSpPr>
              <a:grpSpLocks/>
            </p:cNvGrpSpPr>
            <p:nvPr/>
          </p:nvGrpSpPr>
          <p:grpSpPr bwMode="auto">
            <a:xfrm>
              <a:off x="2438400" y="2057400"/>
              <a:ext cx="762000" cy="1143000"/>
              <a:chOff x="2438400" y="2057400"/>
              <a:chExt cx="762000" cy="11430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438400" y="2057400"/>
                <a:ext cx="762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438400" y="3200400"/>
                <a:ext cx="762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438400" y="2057400"/>
                <a:ext cx="0" cy="1143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200400" y="2057400"/>
                <a:ext cx="0" cy="1143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flipV="1">
              <a:off x="3200400" y="2057400"/>
              <a:ext cx="4724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216576" y="5852316"/>
            <a:ext cx="73644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Dependent Sections </a:t>
            </a:r>
            <a:r>
              <a:rPr lang="en-US" b="1" dirty="0"/>
              <a:t>REQUIRES</a:t>
            </a:r>
            <a:r>
              <a:rPr lang="en-US" dirty="0"/>
              <a:t> </a:t>
            </a:r>
            <a:r>
              <a:rPr lang="en-US" dirty="0" err="1"/>
              <a:t>course.section,course.section,course.section</a:t>
            </a:r>
            <a:endParaRPr lang="en-US" dirty="0"/>
          </a:p>
          <a:p>
            <a:pPr>
              <a:defRPr/>
            </a:pPr>
            <a:r>
              <a:rPr lang="en-US" dirty="0"/>
              <a:t>You can manually enter them OR….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81000" y="3505200"/>
            <a:ext cx="35052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81000" y="3505200"/>
            <a:ext cx="23622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457200" y="1905000"/>
            <a:ext cx="1295400" cy="1295400"/>
            <a:chOff x="457200" y="1905000"/>
            <a:chExt cx="1295400" cy="129540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57200" y="3200400"/>
              <a:ext cx="1295400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57200" y="1905000"/>
              <a:ext cx="1295400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57200" y="1905000"/>
              <a:ext cx="0" cy="12954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52600" y="1905000"/>
              <a:ext cx="0" cy="12954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7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b="1" i="1">
                <a:latin typeface="Calibri" charset="0"/>
              </a:rPr>
              <a:t>Excellent with Excel?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609600"/>
          </a:xfrm>
        </p:spPr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Course.Section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=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CONCATENATE(</a:t>
            </a:r>
            <a:r>
              <a:rPr lang="en-US" dirty="0">
                <a:solidFill>
                  <a:srgbClr val="003ECC"/>
                </a:solidFill>
                <a:latin typeface="Lucida Grande"/>
                <a:ea typeface="Lucida Grande"/>
                <a:cs typeface="Lucida Grande"/>
              </a:rPr>
              <a:t>C3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,".",</a:t>
            </a:r>
            <a:r>
              <a:rPr lang="en-US" dirty="0">
                <a:solidFill>
                  <a:srgbClr val="005109"/>
                </a:solidFill>
                <a:latin typeface="Lucida Grande"/>
                <a:ea typeface="Lucida Grande"/>
                <a:cs typeface="Lucida Grande"/>
              </a:rPr>
              <a:t>D3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dirty="0"/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533400" y="4354513"/>
            <a:ext cx="822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=CONCATENATE(</a:t>
            </a:r>
            <a:r>
              <a:rPr lang="en-US" sz="1800">
                <a:solidFill>
                  <a:srgbClr val="003ECC"/>
                </a:solidFill>
                <a:latin typeface="Lucida Grande" charset="0"/>
                <a:cs typeface="Lucida Grande" charset="0"/>
              </a:rPr>
              <a:t>E4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005109"/>
                </a:solidFill>
                <a:latin typeface="Lucida Grande" charset="0"/>
                <a:cs typeface="Lucida Grande" charset="0"/>
              </a:rPr>
              <a:t>E5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9900CC"/>
                </a:solidFill>
                <a:latin typeface="Lucida Grande" charset="0"/>
                <a:cs typeface="Lucida Grande" charset="0"/>
              </a:rPr>
              <a:t>E6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92371F"/>
                </a:solidFill>
                <a:latin typeface="Lucida Grande" charset="0"/>
                <a:cs typeface="Lucida Grande" charset="0"/>
              </a:rPr>
              <a:t>E7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2DA33A"/>
                </a:solidFill>
                <a:latin typeface="Lucida Grande" charset="0"/>
                <a:cs typeface="Lucida Grande" charset="0"/>
              </a:rPr>
              <a:t>E8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FF8A17"/>
                </a:solidFill>
                <a:latin typeface="Lucida Grande" charset="0"/>
                <a:cs typeface="Lucida Grande" charset="0"/>
              </a:rPr>
              <a:t>E9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FA2AD5"/>
                </a:solidFill>
                <a:latin typeface="Lucida Grande" charset="0"/>
                <a:cs typeface="Lucida Grande" charset="0"/>
              </a:rPr>
              <a:t>E10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003ECC"/>
                </a:solidFill>
                <a:latin typeface="Lucida Grande" charset="0"/>
                <a:cs typeface="Lucida Grande" charset="0"/>
              </a:rPr>
              <a:t>E11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005109"/>
                </a:solidFill>
                <a:latin typeface="Lucida Grande" charset="0"/>
                <a:cs typeface="Lucida Grande" charset="0"/>
              </a:rPr>
              <a:t>E12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)</a:t>
            </a:r>
            <a:endParaRPr lang="en-US" sz="1800"/>
          </a:p>
        </p:txBody>
      </p:sp>
      <p:pic>
        <p:nvPicPr>
          <p:cNvPr id="48132" name="Picture 5" descr="Screen Shot 2012-01-15 at 2.5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28900"/>
            <a:ext cx="5346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3657600"/>
            <a:ext cx="8229600" cy="609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Dependency=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course.section,course.section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etc</a:t>
            </a:r>
            <a:endParaRPr lang="en-US" dirty="0"/>
          </a:p>
        </p:txBody>
      </p:sp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304800" y="4876800"/>
            <a:ext cx="7978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http://www.derotechnical.com/SCHEDULING/Scheduling.html</a:t>
            </a:r>
            <a:endParaRPr lang="en-US"/>
          </a:p>
          <a:p>
            <a:pPr eaLnBrk="1" hangingPunct="1"/>
            <a:endParaRPr lang="en-US" sz="1800"/>
          </a:p>
        </p:txBody>
      </p:sp>
      <p:pic>
        <p:nvPicPr>
          <p:cNvPr id="4813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14288"/>
            <a:ext cx="182880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24" y="5461344"/>
            <a:ext cx="884062" cy="1260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6066" y="5439624"/>
            <a:ext cx="4008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Karma </a:t>
            </a:r>
            <a:r>
              <a:rPr lang="en-US" dirty="0" smtClean="0"/>
              <a:t>Chameleon</a:t>
            </a:r>
          </a:p>
          <a:p>
            <a:r>
              <a:rPr lang="en-US" dirty="0"/>
              <a:t>Karma Karma Karma Karma</a:t>
            </a:r>
            <a:br>
              <a:rPr lang="en-US" dirty="0"/>
            </a:br>
            <a:r>
              <a:rPr lang="en-US" dirty="0"/>
              <a:t>Karma Chameleon</a:t>
            </a:r>
            <a:br>
              <a:rPr lang="en-US" dirty="0"/>
            </a:br>
            <a:r>
              <a:rPr lang="en-US" dirty="0"/>
              <a:t>You come and go</a:t>
            </a:r>
            <a:br>
              <a:rPr lang="en-US" dirty="0"/>
            </a:br>
            <a:r>
              <a:rPr lang="en-US" dirty="0"/>
              <a:t>You come and go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Content Placeholder 3" descr="Screen Shot 2013-10-07 at 6.22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66" r="-100566"/>
          <a:stretch>
            <a:fillRect/>
          </a:stretch>
        </p:blipFill>
        <p:spPr>
          <a:xfrm>
            <a:off x="-2133600" y="1066800"/>
            <a:ext cx="6781800" cy="4110038"/>
          </a:xfrm>
        </p:spPr>
      </p:pic>
      <p:pic>
        <p:nvPicPr>
          <p:cNvPr id="49154" name="Picture 4" descr="Screen Shot 2013-10-07 at 6.23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467074"/>
            <a:ext cx="9144000" cy="134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2667000" y="3105150"/>
            <a:ext cx="6019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Lucida Grande" charset="0"/>
                <a:cs typeface="Lucida Grande" charset="0"/>
              </a:rPr>
              <a:t>Dependency=course.section</a:t>
            </a:r>
            <a:r>
              <a:rPr lang="en-US" sz="6000">
                <a:solidFill>
                  <a:srgbClr val="000000"/>
                </a:solidFill>
                <a:latin typeface="Lucida Grande" charset="0"/>
                <a:cs typeface="Lucida Grande" charset="0"/>
              </a:rPr>
              <a:t>,</a:t>
            </a:r>
            <a:r>
              <a:rPr lang="en-US">
                <a:solidFill>
                  <a:srgbClr val="000000"/>
                </a:solidFill>
                <a:latin typeface="Lucida Grande" charset="0"/>
                <a:cs typeface="Lucida Grande" charset="0"/>
              </a:rPr>
              <a:t>course.section</a:t>
            </a:r>
            <a:r>
              <a:rPr lang="en-US" sz="5400">
                <a:solidFill>
                  <a:srgbClr val="000000"/>
                </a:solidFill>
                <a:latin typeface="Lucida Grande" charset="0"/>
                <a:cs typeface="Lucida Grande" charset="0"/>
              </a:rPr>
              <a:t>,</a:t>
            </a:r>
            <a:r>
              <a:rPr lang="en-US">
                <a:solidFill>
                  <a:srgbClr val="000000"/>
                </a:solidFill>
                <a:latin typeface="Lucida Grande" charset="0"/>
                <a:cs typeface="Lucida Grande" charset="0"/>
              </a:rPr>
              <a:t> etc</a:t>
            </a:r>
            <a:endParaRPr lang="en-US"/>
          </a:p>
        </p:txBody>
      </p:sp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304800" y="228600"/>
            <a:ext cx="564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/>
              <a:t>Depend Sections – depend_secs</a:t>
            </a:r>
          </a:p>
        </p:txBody>
      </p:sp>
      <p:pic>
        <p:nvPicPr>
          <p:cNvPr id="4915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14288"/>
            <a:ext cx="182880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5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07 at 7.49.50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234"/>
            <a:ext cx="9144000" cy="2321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793" y="2354756"/>
            <a:ext cx="4939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NORMAL ELEMENTARY SCHEDULE....</a:t>
            </a:r>
            <a:endParaRPr lang="en-US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89398" y="-39324"/>
            <a:ext cx="209508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-39324"/>
            <a:ext cx="44775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07468" y="-11511"/>
            <a:ext cx="74682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WHEN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154317" y="-28954"/>
            <a:ext cx="97450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82468" y="1824"/>
            <a:ext cx="1061532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WHEN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2192" y="2998519"/>
            <a:ext cx="896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HR Teacher appears on the spreadsheet 5 times - HR, ELA, MA, SS, SCI</a:t>
            </a:r>
            <a:endParaRPr lang="en-US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6274" y="3660824"/>
            <a:ext cx="834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Below list all the special subjects that his or her students take with other teachers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0353" y="4452923"/>
            <a:ext cx="86369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one  HR teacher and his/her core subjects and specials are listed, copy/paste/change for teacher #2 for that same grade level. Repeat until all HR teachers for that grade level are complete</a:t>
            </a:r>
          </a:p>
        </p:txBody>
      </p:sp>
    </p:spTree>
    <p:extLst>
      <p:ext uri="{BB962C8B-B14F-4D97-AF65-F5344CB8AC3E}">
        <p14:creationId xmlns:p14="http://schemas.microsoft.com/office/powerpoint/2010/main" val="2865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97" y="659040"/>
            <a:ext cx="1155472" cy="115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437720" y="124486"/>
            <a:ext cx="8451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i="1" dirty="0"/>
              <a:t>Expressions Period(Days</a:t>
            </a:r>
            <a:r>
              <a:rPr lang="en-US" sz="3600" b="1" i="1" dirty="0" smtClean="0"/>
              <a:t>) </a:t>
            </a:r>
            <a:r>
              <a:rPr lang="en-US" sz="3600" b="1" i="1" dirty="0" smtClean="0">
                <a:solidFill>
                  <a:srgbClr val="FF0000"/>
                </a:solidFill>
              </a:rPr>
              <a:t>PRINT THIS PAGE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50179" name="Picture 5" descr="Screen Shot 2013-10-07 at 6.2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2273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457200" y="838200"/>
            <a:ext cx="16335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Days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>Monday = A</a:t>
            </a:r>
          </a:p>
          <a:p>
            <a:pPr eaLnBrk="1" hangingPunct="1"/>
            <a:r>
              <a:rPr lang="en-US" sz="1800"/>
              <a:t>Tuesday = B</a:t>
            </a:r>
          </a:p>
          <a:p>
            <a:pPr eaLnBrk="1" hangingPunct="1"/>
            <a:r>
              <a:rPr lang="en-US" sz="1800"/>
              <a:t>Wednesday = C</a:t>
            </a:r>
          </a:p>
          <a:p>
            <a:pPr eaLnBrk="1" hangingPunct="1"/>
            <a:r>
              <a:rPr lang="en-US" sz="1800"/>
              <a:t>Thursday = D</a:t>
            </a:r>
          </a:p>
          <a:p>
            <a:pPr eaLnBrk="1" hangingPunct="1"/>
            <a:r>
              <a:rPr lang="en-US" sz="1800"/>
              <a:t>Friday = E</a:t>
            </a:r>
          </a:p>
          <a:p>
            <a:pPr eaLnBrk="1" hangingPunct="1"/>
            <a:endParaRPr lang="en-US" sz="1800" b="1">
              <a:solidFill>
                <a:srgbClr val="FF0000"/>
              </a:solidFill>
            </a:endParaRPr>
          </a:p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Periods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1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2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3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4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5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6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7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8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9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10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11</a:t>
            </a:r>
          </a:p>
          <a:p>
            <a:pPr eaLnBrk="1" hangingPunct="1"/>
            <a:endParaRPr lang="en-US" sz="1800"/>
          </a:p>
        </p:txBody>
      </p:sp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914400" y="572783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Bell Schedule sets the time of these periods.   </a:t>
            </a:r>
            <a:r>
              <a:rPr lang="en-US" sz="1800" b="1" dirty="0" smtClean="0">
                <a:solidFill>
                  <a:srgbClr val="000000"/>
                </a:solidFill>
              </a:rPr>
              <a:t>If </a:t>
            </a:r>
            <a:r>
              <a:rPr lang="en-US" sz="1800" b="1" dirty="0">
                <a:solidFill>
                  <a:srgbClr val="000000"/>
                </a:solidFill>
              </a:rPr>
              <a:t>you need more periods that is done under Years and Terms</a:t>
            </a:r>
          </a:p>
        </p:txBody>
      </p:sp>
      <p:sp>
        <p:nvSpPr>
          <p:cNvPr id="50182" name="TextBox 8"/>
          <p:cNvSpPr txBox="1">
            <a:spLocks noChangeArrowheads="1"/>
          </p:cNvSpPr>
          <p:nvPr/>
        </p:nvSpPr>
        <p:spPr bwMode="auto">
          <a:xfrm>
            <a:off x="5181600" y="1676400"/>
            <a:ext cx="338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i="1"/>
              <a:t>Rules for Expressions</a:t>
            </a:r>
          </a:p>
        </p:txBody>
      </p:sp>
      <p:sp>
        <p:nvSpPr>
          <p:cNvPr id="50183" name="TextBox 9"/>
          <p:cNvSpPr txBox="1">
            <a:spLocks noChangeArrowheads="1"/>
          </p:cNvSpPr>
          <p:nvPr/>
        </p:nvSpPr>
        <p:spPr bwMode="auto">
          <a:xfrm>
            <a:off x="5257800" y="2362200"/>
            <a:ext cx="30051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Contiguous Days use a DASH</a:t>
            </a:r>
          </a:p>
          <a:p>
            <a:pPr eaLnBrk="1" hangingPunct="1"/>
            <a:r>
              <a:rPr lang="en-US" sz="1800"/>
              <a:t>(A-E)    (A-C)    (A-B)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 b="1"/>
              <a:t>Single Meeting Date</a:t>
            </a:r>
          </a:p>
          <a:p>
            <a:pPr eaLnBrk="1" hangingPunct="1"/>
            <a:r>
              <a:rPr lang="en-US" sz="1800"/>
              <a:t>Period(Day)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 b="1"/>
              <a:t>Multiple meetings per week</a:t>
            </a:r>
          </a:p>
          <a:p>
            <a:pPr eaLnBrk="1" hangingPunct="1"/>
            <a:r>
              <a:rPr lang="en-US" sz="1800" b="1"/>
              <a:t>Non-contiguous</a:t>
            </a:r>
          </a:p>
          <a:p>
            <a:pPr eaLnBrk="1" hangingPunct="1"/>
            <a:r>
              <a:rPr lang="en-US" sz="1800"/>
              <a:t> Expression, SPACE Expression</a:t>
            </a:r>
          </a:p>
          <a:p>
            <a:pPr eaLnBrk="1" hangingPunct="1"/>
            <a:r>
              <a:rPr lang="en-US" sz="1800"/>
              <a:t>5(A), 5(C)</a:t>
            </a:r>
          </a:p>
          <a:p>
            <a:pPr eaLnBrk="1" hangingPunct="1"/>
            <a:r>
              <a:rPr lang="en-US" sz="1800"/>
              <a:t>9(B), 9(C), 9(E)  or</a:t>
            </a:r>
          </a:p>
          <a:p>
            <a:pPr eaLnBrk="1" hangingPunct="1"/>
            <a:r>
              <a:rPr lang="en-US" sz="1800"/>
              <a:t>9(B-C), 9(E)</a:t>
            </a:r>
          </a:p>
        </p:txBody>
      </p:sp>
    </p:spTree>
    <p:extLst>
      <p:ext uri="{BB962C8B-B14F-4D97-AF65-F5344CB8AC3E}">
        <p14:creationId xmlns:p14="http://schemas.microsoft.com/office/powerpoint/2010/main" val="27661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24 at 5.09.06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10245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671697" y="4923491"/>
            <a:ext cx="1339591" cy="1075699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7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CLOSER LOOK AT THE COLUMNS</a:t>
            </a:r>
            <a:br>
              <a:rPr lang="en-US" b="1" dirty="0" smtClean="0"/>
            </a:br>
            <a:r>
              <a:rPr lang="en-US" sz="2700" b="1" dirty="0" smtClean="0">
                <a:solidFill>
                  <a:srgbClr val="FF0000"/>
                </a:solidFill>
              </a:rPr>
              <a:t>This is one teacher’s schedule</a:t>
            </a:r>
            <a:endParaRPr lang="en-US" sz="27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4-11-20 at 3.37.41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514"/>
            <a:ext cx="9144000" cy="528708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005840" y="2274570"/>
            <a:ext cx="1805940" cy="2560320"/>
          </a:xfrm>
          <a:prstGeom prst="frame">
            <a:avLst>
              <a:gd name="adj1" fmla="val 3006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005840" y="4785135"/>
            <a:ext cx="1805940" cy="2060459"/>
          </a:xfrm>
          <a:prstGeom prst="frame">
            <a:avLst>
              <a:gd name="adj1" fmla="val 3006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2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886"/>
            <a:ext cx="8229600" cy="1143000"/>
          </a:xfrm>
        </p:spPr>
        <p:txBody>
          <a:bodyPr/>
          <a:lstStyle/>
          <a:p>
            <a:r>
              <a:rPr lang="en-US" b="1" dirty="0" smtClean="0"/>
              <a:t>CLOSER LOOK AT THE COLUMNS</a:t>
            </a:r>
            <a:endParaRPr lang="en-US" b="1" dirty="0"/>
          </a:p>
        </p:txBody>
      </p:sp>
      <p:pic>
        <p:nvPicPr>
          <p:cNvPr id="4" name="Picture 3" descr="Screen Shot 2014-11-20 at 3.16.20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" y="747327"/>
            <a:ext cx="8936679" cy="61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429000" y="19812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defRPr/>
            </a:pPr>
            <a:r>
              <a:rPr lang="en-US" sz="2400" dirty="0"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lang="en-US" sz="2400" dirty="0"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CEO 			- DERO Technical Services</a:t>
            </a:r>
            <a:b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				</a:t>
            </a:r>
            <a:b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Evangelist/Process Lead- Level Data</a:t>
            </a:r>
            <a:b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US" sz="2400" b="1" dirty="0" smtClean="0">
                <a:latin typeface="+mj-lt"/>
                <a:ea typeface="ＭＳ Ｐゴシック" charset="-128"/>
                <a:cs typeface="ＭＳ Ｐゴシック" charset="-128"/>
              </a:rPr>
              <a:t>Marketing</a:t>
            </a: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/	- </a:t>
            </a:r>
            <a:r>
              <a:rPr lang="en-US" sz="2400" b="1" dirty="0" err="1" smtClean="0">
                <a:latin typeface="+mj-lt"/>
                <a:ea typeface="ＭＳ Ｐゴシック" charset="-128"/>
                <a:cs typeface="ＭＳ Ｐゴシック" charset="-128"/>
              </a:rPr>
              <a:t>ParkBench</a:t>
            </a:r>
            <a:r>
              <a:rPr lang="en-US" sz="2400" b="1" dirty="0" smtClean="0"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Software</a:t>
            </a:r>
          </a:p>
          <a:p>
            <a:pPr defTabSz="457200" eaLnBrk="0" hangingPunct="0">
              <a:defRPr/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Trainer	</a:t>
            </a: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</a:br>
            <a:endParaRPr lang="en-US" sz="2400" b="1" dirty="0">
              <a:latin typeface="+mj-lt"/>
              <a:ea typeface="ＭＳ Ｐゴシック" charset="-128"/>
              <a:cs typeface="ＭＳ Ｐゴシック" charset="-128"/>
            </a:endParaRPr>
          </a:p>
          <a:p>
            <a:pPr defTabSz="457200" eaLnBrk="0" hangingPunct="0">
              <a:defRPr/>
            </a:pPr>
            <a:r>
              <a:rPr lang="en-US" sz="2000" b="1" dirty="0">
                <a:latin typeface="+mj-lt"/>
                <a:ea typeface="ＭＳ Ｐゴシック" charset="-128"/>
                <a:cs typeface="ＭＳ Ｐゴシック" charset="-128"/>
              </a:rPr>
              <a:t>Director of Technology and Media Services </a:t>
            </a: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 Shrewsbury Public Schools (16 yrs)</a:t>
            </a:r>
            <a:b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PowerSchool Administrator (6 </a:t>
            </a:r>
            <a:r>
              <a:rPr lang="en-US" sz="2400" b="1" dirty="0" err="1">
                <a:latin typeface="+mj-lt"/>
                <a:ea typeface="ＭＳ Ｐゴシック" charset="-128"/>
                <a:cs typeface="ＭＳ Ｐゴシック" charset="-128"/>
              </a:rPr>
              <a:t>yrs</a:t>
            </a: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)</a:t>
            </a:r>
            <a:r>
              <a:rPr lang="en-US" sz="2400" dirty="0"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lang="en-US" sz="2400" dirty="0">
                <a:latin typeface="+mj-lt"/>
                <a:ea typeface="ＭＳ Ｐゴシック" charset="-128"/>
                <a:cs typeface="ＭＳ Ｐゴシック" charset="-128"/>
              </a:rPr>
            </a:br>
            <a:endParaRPr lang="en-US" sz="2400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defTabSz="457200" eaLnBrk="0" hangingPunct="0">
              <a:defRPr/>
            </a:pPr>
            <a:r>
              <a:rPr lang="en-US" sz="2400" b="1" dirty="0" smtClean="0">
                <a:latin typeface="+mj-lt"/>
                <a:ea typeface="ＭＳ Ｐゴシック" charset="-128"/>
                <a:cs typeface="ＭＳ Ｐゴシック" charset="-128"/>
              </a:rPr>
              <a:t>Alpha/Beta Team for              and PTP</a:t>
            </a:r>
          </a:p>
          <a:p>
            <a:pPr defTabSz="457200" eaLnBrk="0" hangingPunct="0">
              <a:defRPr/>
            </a:pPr>
            <a:endParaRPr lang="en-US" sz="2400" b="1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530" name="Content Placeholder 3" descr="P101002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0" r="-71220"/>
          <a:stretch>
            <a:fillRect/>
          </a:stretch>
        </p:blipFill>
        <p:spPr bwMode="auto">
          <a:xfrm>
            <a:off x="-1295400" y="685800"/>
            <a:ext cx="60198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DERO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6" y="5236372"/>
            <a:ext cx="1229067" cy="81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51" y="5268300"/>
            <a:ext cx="2300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48" y="5270500"/>
            <a:ext cx="1828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506413" y="4800600"/>
            <a:ext cx="200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latin typeface="Chalkboard" charset="0"/>
                <a:cs typeface="Chalkboard" charset="0"/>
              </a:rPr>
              <a:t>Bob Cornacchioli</a:t>
            </a:r>
            <a:endParaRPr lang="en-US"/>
          </a:p>
        </p:txBody>
      </p:sp>
      <p:pic>
        <p:nvPicPr>
          <p:cNvPr id="8" name="Picture 7" descr="Screen Shot 2015-07-15 at 7.54.14 A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87" y="4185281"/>
            <a:ext cx="708212" cy="855199"/>
          </a:xfrm>
          <a:prstGeom prst="rect">
            <a:avLst/>
          </a:prstGeom>
        </p:spPr>
      </p:pic>
      <p:pic>
        <p:nvPicPr>
          <p:cNvPr id="3" name="Picture 2" descr="PTP CERTIFIE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41" y="5369560"/>
            <a:ext cx="1943100" cy="4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886"/>
            <a:ext cx="8229600" cy="1143000"/>
          </a:xfrm>
        </p:spPr>
        <p:txBody>
          <a:bodyPr/>
          <a:lstStyle/>
          <a:p>
            <a:r>
              <a:rPr lang="en-US" b="1" dirty="0" smtClean="0"/>
              <a:t>CLOSER LOOK AT THE COLUMNS</a:t>
            </a:r>
            <a:endParaRPr lang="en-US" b="1" dirty="0"/>
          </a:p>
        </p:txBody>
      </p:sp>
      <p:pic>
        <p:nvPicPr>
          <p:cNvPr id="3" name="Picture 2" descr="Screen Shot 2014-11-20 at 3.17.10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266"/>
            <a:ext cx="9144000" cy="516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886"/>
            <a:ext cx="8229600" cy="1143000"/>
          </a:xfrm>
        </p:spPr>
        <p:txBody>
          <a:bodyPr/>
          <a:lstStyle/>
          <a:p>
            <a:r>
              <a:rPr lang="en-US" b="1" dirty="0" smtClean="0"/>
              <a:t>CLOSER LOOK AT THE COLUMNS</a:t>
            </a:r>
            <a:endParaRPr lang="en-US" b="1" dirty="0"/>
          </a:p>
        </p:txBody>
      </p:sp>
      <p:pic>
        <p:nvPicPr>
          <p:cNvPr id="5" name="Picture 4" descr="Screen Shot 2014-11-20 at 3.17.38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9144000" cy="36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8" y="5360065"/>
            <a:ext cx="2722282" cy="1361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206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b="1" i="1" dirty="0" smtClean="0">
                <a:latin typeface="+mn-lt"/>
              </a:rPr>
              <a:t>Dependent Section Options</a:t>
            </a:r>
            <a:endParaRPr lang="en-US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HR &gt;&gt;  ELA, MA, SCI, SS and </a:t>
            </a:r>
            <a:r>
              <a:rPr lang="en-US" b="1" dirty="0" smtClean="0">
                <a:solidFill>
                  <a:srgbClr val="FF0000"/>
                </a:solidFill>
              </a:rPr>
              <a:t>SPECIALS</a:t>
            </a:r>
            <a:r>
              <a:rPr lang="en-US" dirty="0" smtClean="0"/>
              <a:t> if the students travel to ART, MUSIC, PE, HEALTH </a:t>
            </a:r>
            <a:r>
              <a:rPr lang="en-US" dirty="0" err="1" smtClean="0"/>
              <a:t>etc</a:t>
            </a:r>
            <a:r>
              <a:rPr lang="en-US" dirty="0" smtClean="0"/>
              <a:t> as a HR Group</a:t>
            </a:r>
          </a:p>
          <a:p>
            <a:pPr>
              <a:defRPr/>
            </a:pPr>
            <a:r>
              <a:rPr lang="en-US" dirty="0" smtClean="0"/>
              <a:t>If students go to </a:t>
            </a:r>
            <a:r>
              <a:rPr lang="en-US" b="1" dirty="0" smtClean="0">
                <a:solidFill>
                  <a:srgbClr val="FF0000"/>
                </a:solidFill>
              </a:rPr>
              <a:t>SPECIALS</a:t>
            </a:r>
            <a:r>
              <a:rPr lang="en-US" dirty="0" smtClean="0"/>
              <a:t> as a new group other than HR but stay together as a group in these elective subjects then…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PE&gt;&gt; ART, MUSIC, HEALTH, LIBRARY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400" dirty="0" smtClean="0"/>
              <a:t>( upper elementary &amp; MS Schools) </a:t>
            </a:r>
          </a:p>
        </p:txBody>
      </p:sp>
    </p:spTree>
    <p:extLst>
      <p:ext uri="{BB962C8B-B14F-4D97-AF65-F5344CB8AC3E}">
        <p14:creationId xmlns:p14="http://schemas.microsoft.com/office/powerpoint/2010/main" val="11109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Calibri" charset="0"/>
              </a:rPr>
              <a:t>Best Practices – READY.txt</a:t>
            </a:r>
          </a:p>
        </p:txBody>
      </p:sp>
      <p:pic>
        <p:nvPicPr>
          <p:cNvPr id="52226" name="Content Placeholder 3" descr="Screen Shot 2012-11-22 at 3.29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93" r="-269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39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b="1" i="1">
                <a:latin typeface="Calibri" charset="0"/>
              </a:rPr>
              <a:t>Importing Schedule into PowerSchool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dirty="0" smtClean="0">
                <a:latin typeface="Calibri" charset="0"/>
              </a:rPr>
              <a:t>Convert XLS to TEXT File </a:t>
            </a:r>
            <a:r>
              <a:rPr lang="en-US" b="1" dirty="0" smtClean="0">
                <a:latin typeface="Calibri" charset="0"/>
              </a:rPr>
              <a:t>(READY)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 smtClean="0">
                <a:latin typeface="Calibri" charset="0"/>
              </a:rPr>
              <a:t>Special </a:t>
            </a:r>
            <a:r>
              <a:rPr lang="en-US" dirty="0">
                <a:latin typeface="Calibri" charset="0"/>
              </a:rPr>
              <a:t>Functions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libri" charset="0"/>
              </a:rPr>
              <a:t>Importing and Exporting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libri" charset="0"/>
              </a:rPr>
              <a:t>Quick Import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libri" charset="0"/>
              </a:rPr>
              <a:t>Table- Sections (Master Schedule)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libri" charset="0"/>
              </a:rPr>
              <a:t>Find TXT </a:t>
            </a:r>
            <a:r>
              <a:rPr lang="en-US" dirty="0" smtClean="0">
                <a:latin typeface="Calibri" charset="0"/>
              </a:rPr>
              <a:t>file </a:t>
            </a:r>
            <a:r>
              <a:rPr lang="en-US" b="1" dirty="0" smtClean="0">
                <a:latin typeface="Calibri" charset="0"/>
              </a:rPr>
              <a:t>READY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( converted XLS file 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libri" charset="0"/>
              </a:rPr>
              <a:t>Match column names to those in PS </a:t>
            </a:r>
          </a:p>
          <a:p>
            <a:pPr marL="514350" indent="-514350">
              <a:buFont typeface="Arial" charset="0"/>
              <a:buAutoNum type="arabicPeriod"/>
            </a:pPr>
            <a:endParaRPr lang="en-US" dirty="0">
              <a:latin typeface="Calibri" charset="0"/>
            </a:endParaRPr>
          </a:p>
          <a:p>
            <a:pPr marL="514350" indent="-514350"/>
            <a:endParaRPr lang="en-US" dirty="0">
              <a:latin typeface="Calibri" charset="0"/>
            </a:endParaRPr>
          </a:p>
        </p:txBody>
      </p:sp>
      <p:pic>
        <p:nvPicPr>
          <p:cNvPr id="2" name="Picture 1" descr="Screen Shot 2015-10-25 at 6.09.20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22" y="2184337"/>
            <a:ext cx="3033081" cy="187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09174" y="-152400"/>
            <a:ext cx="9601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>
                <a:latin typeface="Calibri" charset="0"/>
              </a:rPr>
              <a:t>Import into the Sections </a:t>
            </a:r>
            <a:r>
              <a:rPr lang="en-US" b="1" i="1" dirty="0" smtClean="0">
                <a:latin typeface="Calibri" charset="0"/>
              </a:rPr>
              <a:t>(</a:t>
            </a:r>
            <a:r>
              <a:rPr lang="en-US" b="1" i="1" dirty="0">
                <a:latin typeface="Calibri" charset="0"/>
              </a:rPr>
              <a:t>Master Schedule)</a:t>
            </a:r>
          </a:p>
        </p:txBody>
      </p:sp>
      <p:pic>
        <p:nvPicPr>
          <p:cNvPr id="53250" name="Content Placeholder 3" descr="Screen shot 2010-10-15 at 10.37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15" r="-20415"/>
          <a:stretch>
            <a:fillRect/>
          </a:stretch>
        </p:blipFill>
        <p:spPr/>
      </p:pic>
      <p:sp>
        <p:nvSpPr>
          <p:cNvPr id="53251" name="TextBox 6"/>
          <p:cNvSpPr txBox="1">
            <a:spLocks noChangeArrowheads="1"/>
          </p:cNvSpPr>
          <p:nvPr/>
        </p:nvSpPr>
        <p:spPr bwMode="auto">
          <a:xfrm>
            <a:off x="914400" y="57150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Never REMOVE √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86000" y="4876800"/>
            <a:ext cx="1143000" cy="762000"/>
          </a:xfrm>
          <a:prstGeom prst="straightConnector1">
            <a:avLst/>
          </a:prstGeom>
          <a:ln w="762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63190" y="925830"/>
            <a:ext cx="3347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BUT WAIT!!!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99% Import to the LIVE SIDE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60"/>
            <a:ext cx="9144000" cy="1138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3030" y="3166110"/>
            <a:ext cx="638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In 12 years, one person wanted to import into the Scheduler Side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" y="3829050"/>
            <a:ext cx="79586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check how the Scheduler side wants EXPRESSION to list.. Could be different</a:t>
            </a:r>
          </a:p>
          <a:p>
            <a:endParaRPr lang="en-US" dirty="0" smtClean="0"/>
          </a:p>
          <a:p>
            <a:r>
              <a:rPr lang="en-US" dirty="0" smtClean="0"/>
              <a:t>Both Attendance columns AREN’T NEEDED </a:t>
            </a:r>
          </a:p>
          <a:p>
            <a:r>
              <a:rPr lang="en-US" dirty="0"/>
              <a:t> </a:t>
            </a:r>
            <a:r>
              <a:rPr lang="en-US" dirty="0" smtClean="0"/>
              <a:t>		As this data has been set in your Build preferences</a:t>
            </a:r>
          </a:p>
          <a:p>
            <a:endParaRPr lang="en-US" i="1" u="sng" dirty="0" smtClean="0">
              <a:solidFill>
                <a:srgbClr val="FF0000"/>
              </a:solidFill>
            </a:endParaRPr>
          </a:p>
          <a:p>
            <a:endParaRPr lang="en-US" i="1" u="sng" dirty="0">
              <a:solidFill>
                <a:srgbClr val="FF0000"/>
              </a:solidFill>
            </a:endParaRPr>
          </a:p>
          <a:p>
            <a:r>
              <a:rPr lang="en-US" b="1" i="1" u="sng" dirty="0" smtClean="0">
                <a:solidFill>
                  <a:srgbClr val="FF0000"/>
                </a:solidFill>
              </a:rPr>
              <a:t>ADD BUILD ID to spreadsheet</a:t>
            </a:r>
            <a:endParaRPr lang="en-US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-366145" y="-228600"/>
            <a:ext cx="8229600" cy="1143000"/>
          </a:xfrm>
        </p:spPr>
        <p:txBody>
          <a:bodyPr/>
          <a:lstStyle/>
          <a:p>
            <a:r>
              <a:rPr lang="en-US" b="1" i="1" dirty="0">
                <a:latin typeface="Calibri" charset="0"/>
              </a:rPr>
              <a:t>Suggested Field Map </a:t>
            </a:r>
          </a:p>
        </p:txBody>
      </p:sp>
      <p:pic>
        <p:nvPicPr>
          <p:cNvPr id="54274" name="Content Placeholder 3" descr="Screen shot 2010-10-15 at 10.37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42" r="-23242"/>
          <a:stretch>
            <a:fillRect/>
          </a:stretch>
        </p:blipFill>
        <p:spPr>
          <a:xfrm>
            <a:off x="-533400" y="748554"/>
            <a:ext cx="8147587" cy="4480859"/>
          </a:xfrm>
        </p:spPr>
      </p:pic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990600" y="5229413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Removes Column Headers that were used in Excel</a:t>
            </a:r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228600" y="51816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√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9600" y="5257800"/>
            <a:ext cx="304800" cy="76200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8" name="TextBox 9"/>
          <p:cNvSpPr txBox="1">
            <a:spLocks noChangeArrowheads="1"/>
          </p:cNvSpPr>
          <p:nvPr/>
        </p:nvSpPr>
        <p:spPr bwMode="auto">
          <a:xfrm>
            <a:off x="76200" y="5645899"/>
            <a:ext cx="9067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Name is not  used in PS, but I use it as a  visual clue.  </a:t>
            </a:r>
          </a:p>
          <a:p>
            <a:pPr eaLnBrk="1" hangingPunct="1"/>
            <a:r>
              <a:rPr lang="en-US" sz="1800" dirty="0"/>
              <a:t>Do you know your teacher numbers?</a:t>
            </a:r>
          </a:p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ANY File Headers in EXCEL on LEFT with DNU will not match </a:t>
            </a: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</a:rPr>
              <a:t>PS Fields on Right.</a:t>
            </a:r>
            <a:endParaRPr lang="en-US" sz="1800" dirty="0">
              <a:solidFill>
                <a:srgbClr val="000000"/>
              </a:solidFill>
            </a:endParaRPr>
          </a:p>
          <a:p>
            <a:pPr eaLnBrk="1" hangingPunct="1"/>
            <a:endParaRPr lang="en-US" sz="1800" dirty="0"/>
          </a:p>
        </p:txBody>
      </p:sp>
      <p:pic>
        <p:nvPicPr>
          <p:cNvPr id="54279" name="Picture 1" descr="Screen Shot 2013-10-07 at 10.50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9176"/>
            <a:ext cx="2590800" cy="664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5486400" y="4494075"/>
            <a:ext cx="891025" cy="154126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2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536399" y="-64249"/>
            <a:ext cx="8229600" cy="1143000"/>
          </a:xfrm>
        </p:spPr>
        <p:txBody>
          <a:bodyPr/>
          <a:lstStyle/>
          <a:p>
            <a:r>
              <a:rPr lang="en-US" b="1" i="1" dirty="0">
                <a:latin typeface="Calibri" charset="0"/>
              </a:rPr>
              <a:t>After Import – </a:t>
            </a:r>
            <a:r>
              <a:rPr lang="en-US" b="1" i="1" dirty="0">
                <a:solidFill>
                  <a:srgbClr val="FF0000"/>
                </a:solidFill>
                <a:latin typeface="Calibri" charset="0"/>
              </a:rPr>
              <a:t>RED is BAD!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After importing PowerSchool displays a page with your results.   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RED</a:t>
            </a:r>
            <a:r>
              <a:rPr lang="en-US">
                <a:latin typeface="Calibri" charset="0"/>
              </a:rPr>
              <a:t> is an error and it </a:t>
            </a:r>
            <a:r>
              <a:rPr lang="ja-JP" altLang="en-US" i="1" u="sng">
                <a:solidFill>
                  <a:srgbClr val="3366FF"/>
                </a:solidFill>
                <a:latin typeface="Calibri" charset="0"/>
              </a:rPr>
              <a:t>“</a:t>
            </a:r>
            <a:r>
              <a:rPr lang="en-US" altLang="ja-JP" i="1" u="sng">
                <a:solidFill>
                  <a:srgbClr val="3366FF"/>
                </a:solidFill>
                <a:latin typeface="Calibri" charset="0"/>
              </a:rPr>
              <a:t>clearly</a:t>
            </a:r>
            <a:r>
              <a:rPr lang="ja-JP" altLang="en-US" i="1" u="sng">
                <a:solidFill>
                  <a:srgbClr val="3366FF"/>
                </a:solidFill>
                <a:latin typeface="Calibri" charset="0"/>
              </a:rPr>
              <a:t>”</a:t>
            </a:r>
            <a:r>
              <a:rPr lang="en-US" altLang="ja-JP" i="1" u="sng">
                <a:solidFill>
                  <a:srgbClr val="3366FF"/>
                </a:solidFill>
                <a:latin typeface="Calibri" charset="0"/>
              </a:rPr>
              <a:t> </a:t>
            </a:r>
            <a:r>
              <a:rPr lang="en-US" altLang="ja-JP">
                <a:latin typeface="Calibri" charset="0"/>
              </a:rPr>
              <a:t>tells you ( HA!) what these mean.   Go slow it</a:t>
            </a:r>
            <a:r>
              <a:rPr lang="ja-JP" altLang="en-US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s doable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Typical Errors:</a:t>
            </a:r>
          </a:p>
          <a:p>
            <a:pPr marL="914400" lvl="1" indent="-514350"/>
            <a:r>
              <a:rPr lang="en-US">
                <a:latin typeface="Calibri" charset="0"/>
              </a:rPr>
              <a:t>Bad teacher numbers</a:t>
            </a:r>
          </a:p>
          <a:p>
            <a:pPr marL="914400" lvl="1" indent="-514350"/>
            <a:r>
              <a:rPr lang="en-US">
                <a:latin typeface="Calibri" charset="0"/>
              </a:rPr>
              <a:t>Expression is wrong</a:t>
            </a:r>
          </a:p>
          <a:p>
            <a:pPr marL="914400" lvl="1" indent="-514350"/>
            <a:r>
              <a:rPr lang="en-US">
                <a:latin typeface="Calibri" charset="0"/>
              </a:rPr>
              <a:t>Term ID is wrong/not set </a:t>
            </a:r>
          </a:p>
        </p:txBody>
      </p:sp>
    </p:spTree>
    <p:extLst>
      <p:ext uri="{BB962C8B-B14F-4D97-AF65-F5344CB8AC3E}">
        <p14:creationId xmlns:p14="http://schemas.microsoft.com/office/powerpoint/2010/main" val="32877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609600" y="469830"/>
            <a:ext cx="8229600" cy="868362"/>
          </a:xfrm>
        </p:spPr>
        <p:txBody>
          <a:bodyPr/>
          <a:lstStyle/>
          <a:p>
            <a:r>
              <a:rPr lang="en-US" b="1" i="1" dirty="0">
                <a:latin typeface="Calibri" charset="0"/>
              </a:rPr>
              <a:t>Mass Enroll Function</a:t>
            </a:r>
          </a:p>
        </p:txBody>
      </p:sp>
      <p:pic>
        <p:nvPicPr>
          <p:cNvPr id="59394" name="Content Placeholder 3" descr="Mass Enroll 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12" b="-12112"/>
          <a:stretch>
            <a:fillRect/>
          </a:stretch>
        </p:blipFill>
        <p:spPr>
          <a:xfrm>
            <a:off x="1083234" y="1951709"/>
            <a:ext cx="7162800" cy="3938587"/>
          </a:xfrm>
        </p:spPr>
      </p:pic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600200" y="172464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AFTER EOY    AFTER EOY   AFTER EOY</a:t>
            </a: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1371600" y="1284720"/>
            <a:ext cx="701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800" dirty="0" err="1"/>
              <a:t>Course.Section</a:t>
            </a:r>
            <a:r>
              <a:rPr lang="en-US" sz="1800" dirty="0"/>
              <a:t> this identifies your teachers/rooms and periods</a:t>
            </a:r>
          </a:p>
          <a:p>
            <a:pPr eaLnBrk="1" hangingPunct="1">
              <a:buFontTx/>
              <a:buAutoNum type="arabicPeriod"/>
            </a:pPr>
            <a:r>
              <a:rPr lang="en-US" sz="1800" dirty="0"/>
              <a:t>Enrollment Date – </a:t>
            </a:r>
            <a:r>
              <a:rPr lang="en-US" sz="1800" b="1" dirty="0">
                <a:solidFill>
                  <a:srgbClr val="3366FF"/>
                </a:solidFill>
              </a:rPr>
              <a:t>NORMALLY</a:t>
            </a:r>
            <a:r>
              <a:rPr lang="en-US" sz="1800" dirty="0"/>
              <a:t> first day of school .</a:t>
            </a:r>
          </a:p>
          <a:p>
            <a:pPr eaLnBrk="1" hangingPunct="1">
              <a:buFontTx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This date is always the date of your action, you must change it!</a:t>
            </a:r>
          </a:p>
        </p:txBody>
      </p:sp>
    </p:spTree>
    <p:extLst>
      <p:ext uri="{BB962C8B-B14F-4D97-AF65-F5344CB8AC3E}">
        <p14:creationId xmlns:p14="http://schemas.microsoft.com/office/powerpoint/2010/main" val="1644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0094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Who should schedule Your Elementary School?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Who knows the teachers best?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Who knows the rooms best?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Who knows about the shared staff?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76238"/>
            <a:ext cx="4064000" cy="93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46" y="5753786"/>
            <a:ext cx="4064000" cy="93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686" y="3904343"/>
            <a:ext cx="77409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BUILDING PRINCIPAL &amp; </a:t>
            </a:r>
          </a:p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BUILDING SECRETARY/ADMIN ASST.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3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 descr="Screen shot 2011-11-04 at 9.0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4" y="-76200"/>
            <a:ext cx="888638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9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ubtitle 2"/>
          <p:cNvSpPr txBox="1">
            <a:spLocks/>
          </p:cNvSpPr>
          <p:nvPr/>
        </p:nvSpPr>
        <p:spPr bwMode="auto">
          <a:xfrm>
            <a:off x="555185" y="0"/>
            <a:ext cx="817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9600" dirty="0">
                <a:solidFill>
                  <a:srgbClr val="000000"/>
                </a:solidFill>
                <a:latin typeface="Arial Black" charset="0"/>
                <a:cs typeface="Arial Black" charset="0"/>
              </a:rPr>
              <a:t>Q &amp; 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33800" y="3762375"/>
            <a:ext cx="4038600" cy="147002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/>
              <a:t>Bob Cornacchioli</a:t>
            </a:r>
            <a:br>
              <a:rPr lang="en-US" sz="3200" dirty="0" smtClean="0"/>
            </a:br>
            <a:r>
              <a:rPr lang="en-US" sz="3200" dirty="0" smtClean="0"/>
              <a:t>DERO Technical Services</a:t>
            </a:r>
          </a:p>
          <a:p>
            <a:pPr>
              <a:defRPr/>
            </a:pPr>
            <a:r>
              <a:rPr lang="en-US" sz="3200" dirty="0" smtClean="0">
                <a:hlinkClick r:id="rId2"/>
              </a:rPr>
              <a:t>bcornacchioli@gmail.com</a:t>
            </a:r>
            <a:endParaRPr lang="en-US" sz="3200" dirty="0" smtClean="0"/>
          </a:p>
          <a:p>
            <a:pPr>
              <a:defRPr/>
            </a:pPr>
            <a:r>
              <a:rPr lang="en-US" sz="3200" dirty="0" smtClean="0">
                <a:hlinkClick r:id="rId3"/>
              </a:rPr>
              <a:t>get2bobc@gmail.com</a:t>
            </a:r>
            <a:r>
              <a:rPr lang="en-US" sz="3200" dirty="0" smtClean="0"/>
              <a:t> </a:t>
            </a:r>
          </a:p>
          <a:p>
            <a:pPr>
              <a:defRPr/>
            </a:pPr>
            <a:r>
              <a:rPr lang="en-US" sz="3200" dirty="0" smtClean="0">
                <a:hlinkClick r:id="rId4"/>
              </a:rPr>
              <a:t>www.derotechnical.com</a:t>
            </a:r>
            <a:endParaRPr lang="en-US" sz="3200" dirty="0" smtClean="0"/>
          </a:p>
          <a:p>
            <a:pPr>
              <a:defRPr/>
            </a:pPr>
            <a:endParaRPr lang="en-US" sz="3200" dirty="0"/>
          </a:p>
        </p:txBody>
      </p:sp>
      <p:pic>
        <p:nvPicPr>
          <p:cNvPr id="62467" name="Picture 11" descr="DERO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1828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093893"/>
            <a:ext cx="83820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ANY AND ALL DERO RESOURCES ARE AVAILABLE </a:t>
            </a:r>
          </a:p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 DOWNLOAD, TWEAK and USE FOR YOUR DISTRICT!  </a:t>
            </a:r>
          </a:p>
        </p:txBody>
      </p:sp>
    </p:spTree>
    <p:extLst>
      <p:ext uri="{BB962C8B-B14F-4D97-AF65-F5344CB8AC3E}">
        <p14:creationId xmlns:p14="http://schemas.microsoft.com/office/powerpoint/2010/main" val="26942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 descr="evSchedu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28194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11" r="-40511"/>
          <a:stretch>
            <a:fillRect/>
          </a:stretch>
        </p:blipFill>
        <p:spPr>
          <a:xfrm>
            <a:off x="1219200" y="2133600"/>
            <a:ext cx="1524000" cy="838200"/>
          </a:xfrm>
        </p:spPr>
      </p:pic>
      <p:sp>
        <p:nvSpPr>
          <p:cNvPr id="63492" name="Title 1"/>
          <p:cNvSpPr txBox="1">
            <a:spLocks/>
          </p:cNvSpPr>
          <p:nvPr/>
        </p:nvSpPr>
        <p:spPr bwMode="auto">
          <a:xfrm>
            <a:off x="609600" y="2819400"/>
            <a:ext cx="713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i="1">
                <a:solidFill>
                  <a:srgbClr val="0000FF"/>
                </a:solidFill>
                <a:latin typeface="Calibri" charset="0"/>
              </a:rPr>
              <a:t>Visual PST</a:t>
            </a:r>
            <a:endParaRPr lang="en-US" sz="5400" b="1" i="1">
              <a:latin typeface="Calibri" charset="0"/>
            </a:endParaRPr>
          </a:p>
          <a:p>
            <a:pPr algn="ctr" eaLnBrk="1" hangingPunct="1"/>
            <a:r>
              <a:rPr lang="en-US" sz="5400" b="1" i="1">
                <a:solidFill>
                  <a:srgbClr val="0000FF"/>
                </a:solidFill>
                <a:latin typeface="Calibri" charset="0"/>
              </a:rPr>
              <a:t>evScheduler</a:t>
            </a:r>
          </a:p>
          <a:p>
            <a:pPr algn="ctr" eaLnBrk="1" hangingPunct="1"/>
            <a:endParaRPr lang="en-US" sz="5400" b="1" i="1">
              <a:latin typeface="Calibri" charset="0"/>
            </a:endParaRPr>
          </a:p>
        </p:txBody>
      </p:sp>
      <p:pic>
        <p:nvPicPr>
          <p:cNvPr id="63493" name="Picture 4" descr="Screen Shot 2012-11-22 at 11.02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36703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95138" y="3962400"/>
            <a:ext cx="41346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/>
              <a:t>If you would like a demo </a:t>
            </a:r>
          </a:p>
          <a:p>
            <a:pPr eaLnBrk="1" hangingPunct="1"/>
            <a:r>
              <a:rPr lang="en-US" b="1" dirty="0" smtClean="0"/>
              <a:t>license – please email me</a:t>
            </a:r>
          </a:p>
          <a:p>
            <a:pPr eaLnBrk="1" hangingPunct="1"/>
            <a:r>
              <a:rPr lang="en-US" b="1" dirty="0" smtClean="0">
                <a:hlinkClick r:id="rId5"/>
              </a:rPr>
              <a:t>get2bobc@gmail.com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FREE DEMO until Nov 30th</a:t>
            </a:r>
          </a:p>
          <a:p>
            <a:pPr eaLnBrk="1" hangingPunct="1"/>
            <a:r>
              <a:rPr lang="en-US" b="1" dirty="0" smtClean="0"/>
              <a:t>$450 per year per district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11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4516" name="Title 1"/>
          <p:cNvSpPr txBox="1">
            <a:spLocks/>
          </p:cNvSpPr>
          <p:nvPr/>
        </p:nvSpPr>
        <p:spPr bwMode="auto">
          <a:xfrm>
            <a:off x="3581400" y="0"/>
            <a:ext cx="39624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 i="1">
                <a:latin typeface="Calibri" charset="0"/>
              </a:rPr>
              <a:t>   evScheduler</a:t>
            </a:r>
          </a:p>
        </p:txBody>
      </p:sp>
      <p:pic>
        <p:nvPicPr>
          <p:cNvPr id="64517" name="Picture 8" descr="Screen Shot 2012-11-22 at 11.0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76200"/>
            <a:ext cx="36703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9" descr="evSchedu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51" y="-261803"/>
            <a:ext cx="1743349" cy="15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4-12-10 at 9.25.34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9" y="1398290"/>
            <a:ext cx="7328259" cy="48019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2756" y="3036050"/>
            <a:ext cx="5796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ODBC/ PowerSchool </a:t>
            </a:r>
            <a:r>
              <a:rPr lang="en-US" b="1" dirty="0" smtClean="0"/>
              <a:t>(</a:t>
            </a:r>
            <a:r>
              <a:rPr lang="en-US" b="1" dirty="0"/>
              <a:t>Pulls data from Live or Schedule side) </a:t>
            </a:r>
            <a:endParaRPr lang="en-US" b="1" dirty="0" smtClean="0"/>
          </a:p>
          <a:p>
            <a:r>
              <a:rPr lang="en-US" b="1" dirty="0" smtClean="0"/>
              <a:t>SET-UP QUESTIONS – what grades, what classes, teachers, dependent sections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4516" name="Title 1"/>
          <p:cNvSpPr txBox="1">
            <a:spLocks/>
          </p:cNvSpPr>
          <p:nvPr/>
        </p:nvSpPr>
        <p:spPr bwMode="auto">
          <a:xfrm>
            <a:off x="3581400" y="0"/>
            <a:ext cx="39624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 i="1">
                <a:latin typeface="Calibri" charset="0"/>
              </a:rPr>
              <a:t>   evScheduler</a:t>
            </a:r>
          </a:p>
        </p:txBody>
      </p:sp>
      <p:pic>
        <p:nvPicPr>
          <p:cNvPr id="64517" name="Picture 8" descr="Screen Shot 2012-11-22 at 11.0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76200"/>
            <a:ext cx="36703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9" descr="evSchedu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51" y="-261803"/>
            <a:ext cx="1743349" cy="15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creen Shot 2014-12-10 at 6.36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78" y="1274229"/>
            <a:ext cx="6922814" cy="49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Content Placeholder 3" descr="Screen Shot 2012-11-22 at 11.01.5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584137" y="1226854"/>
            <a:ext cx="7698410" cy="4233828"/>
          </a:xfrm>
        </p:spPr>
      </p:pic>
      <p:sp>
        <p:nvSpPr>
          <p:cNvPr id="64514" name="TextBox 6"/>
          <p:cNvSpPr txBox="1">
            <a:spLocks noChangeArrowheads="1"/>
          </p:cNvSpPr>
          <p:nvPr/>
        </p:nvSpPr>
        <p:spPr bwMode="auto">
          <a:xfrm>
            <a:off x="517525" y="5763396"/>
            <a:ext cx="53895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 dirty="0"/>
              <a:t>ODBC/ PowerSchool </a:t>
            </a:r>
            <a:endParaRPr lang="en-US" sz="2200" b="1" dirty="0" smtClean="0"/>
          </a:p>
          <a:p>
            <a:pPr eaLnBrk="1" hangingPunct="1"/>
            <a:r>
              <a:rPr lang="en-US" sz="2200" b="1" dirty="0" smtClean="0"/>
              <a:t>(</a:t>
            </a:r>
            <a:r>
              <a:rPr lang="en-US" sz="2200" b="1" dirty="0"/>
              <a:t>Pulls data from Live or Schedule side) </a:t>
            </a:r>
          </a:p>
        </p:txBody>
      </p:sp>
      <p:sp>
        <p:nvSpPr>
          <p:cNvPr id="645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4516" name="Title 1"/>
          <p:cNvSpPr txBox="1">
            <a:spLocks/>
          </p:cNvSpPr>
          <p:nvPr/>
        </p:nvSpPr>
        <p:spPr bwMode="auto">
          <a:xfrm>
            <a:off x="3581400" y="0"/>
            <a:ext cx="39624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 i="1">
                <a:latin typeface="Calibri" charset="0"/>
              </a:rPr>
              <a:t>   evScheduler</a:t>
            </a:r>
          </a:p>
        </p:txBody>
      </p:sp>
      <p:pic>
        <p:nvPicPr>
          <p:cNvPr id="64517" name="Picture 8" descr="Screen Shot 2012-11-22 at 11.02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76200"/>
            <a:ext cx="36703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9" descr="evSchedul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51" y="-261803"/>
            <a:ext cx="1743349" cy="15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Shot 2014-12-10 at 6.36.3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69" y="1991823"/>
            <a:ext cx="52197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3962400" cy="1143000"/>
          </a:xfrm>
          <a:solidFill>
            <a:srgbClr val="FFFFFF"/>
          </a:solidFill>
        </p:spPr>
        <p:txBody>
          <a:bodyPr/>
          <a:lstStyle/>
          <a:p>
            <a:r>
              <a:rPr lang="en-US" b="1" i="1">
                <a:latin typeface="Calibri" charset="0"/>
              </a:rPr>
              <a:t>   evScheduler</a:t>
            </a:r>
          </a:p>
        </p:txBody>
      </p:sp>
      <p:pic>
        <p:nvPicPr>
          <p:cNvPr id="66563" name="Picture 4" descr="Screen Shot 2012-11-22 at 11.0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76200"/>
            <a:ext cx="36703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 descr="evSchedu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533400"/>
            <a:ext cx="23495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4-12-10 at 6.38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0" y="1614597"/>
            <a:ext cx="7573004" cy="473312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611216" y="3427835"/>
            <a:ext cx="502260" cy="40392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2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30275" y="1219200"/>
            <a:ext cx="55467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/>
              <a:t>Drag and drop scheduling – </a:t>
            </a:r>
            <a:r>
              <a:rPr lang="en-US" sz="2400" b="1" dirty="0">
                <a:solidFill>
                  <a:srgbClr val="376092"/>
                </a:solidFill>
              </a:rPr>
              <a:t>Boys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Girls</a:t>
            </a:r>
            <a:r>
              <a:rPr lang="en-US" sz="2400" b="1" dirty="0"/>
              <a:t> </a:t>
            </a:r>
          </a:p>
        </p:txBody>
      </p:sp>
      <p:sp>
        <p:nvSpPr>
          <p:cNvPr id="655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5540" name="Title 1"/>
          <p:cNvSpPr txBox="1">
            <a:spLocks/>
          </p:cNvSpPr>
          <p:nvPr/>
        </p:nvSpPr>
        <p:spPr bwMode="auto">
          <a:xfrm>
            <a:off x="3124200" y="0"/>
            <a:ext cx="41910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 i="1">
                <a:latin typeface="Calibri" charset="0"/>
              </a:rPr>
              <a:t>   evScheduler</a:t>
            </a:r>
          </a:p>
        </p:txBody>
      </p:sp>
      <p:pic>
        <p:nvPicPr>
          <p:cNvPr id="65541" name="Picture 8" descr="Screen Shot 2012-11-22 at 11.0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3175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9" descr="evSchedu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-304800"/>
            <a:ext cx="19050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Shot 2014-12-10 at 6.36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50" y="2276142"/>
            <a:ext cx="5219700" cy="2438400"/>
          </a:xfrm>
          <a:prstGeom prst="rect">
            <a:avLst/>
          </a:prstGeom>
        </p:spPr>
      </p:pic>
      <p:pic>
        <p:nvPicPr>
          <p:cNvPr id="4" name="Picture 3" descr="Screen Shot 2014-12-10 at 6.37.3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" y="962026"/>
            <a:ext cx="8678862" cy="54979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27400" y="392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1" y="3813801"/>
            <a:ext cx="435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you are set- you EXPORT </a:t>
            </a:r>
          </a:p>
          <a:p>
            <a:r>
              <a:rPr lang="en-US" sz="2400" b="1" dirty="0" smtClean="0"/>
              <a:t>two text files for: </a:t>
            </a:r>
          </a:p>
          <a:p>
            <a:r>
              <a:rPr lang="en-US" sz="2400" b="1" dirty="0" smtClean="0"/>
              <a:t>your schedule </a:t>
            </a:r>
          </a:p>
          <a:p>
            <a:r>
              <a:rPr lang="en-US" sz="2400" b="1" dirty="0" smtClean="0"/>
              <a:t>your enrollment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047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7" y="1168400"/>
            <a:ext cx="8068506" cy="4525963"/>
          </a:xfrm>
        </p:spPr>
      </p:pic>
      <p:sp>
        <p:nvSpPr>
          <p:cNvPr id="7" name="TextBox 6"/>
          <p:cNvSpPr txBox="1"/>
          <p:nvPr/>
        </p:nvSpPr>
        <p:spPr>
          <a:xfrm>
            <a:off x="1663700" y="330200"/>
            <a:ext cx="5792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Husband, Father </a:t>
            </a:r>
            <a:r>
              <a:rPr lang="en-US" sz="3600" b="1" smtClean="0"/>
              <a:t>and Grampa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74800" y="1320800"/>
            <a:ext cx="6790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On Mother’s Day we found out about #4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Nov 20th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2430" y="5766547"/>
            <a:ext cx="8051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Family</a:t>
            </a:r>
            <a:r>
              <a:rPr lang="en-US" sz="3200" b="1" dirty="0" smtClean="0"/>
              <a:t> First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Balance between work &amp; living!!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95" y="6337875"/>
            <a:ext cx="513330" cy="494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21" y="6337875"/>
            <a:ext cx="513330" cy="494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47" y="6337875"/>
            <a:ext cx="513330" cy="494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73" y="6337875"/>
            <a:ext cx="513330" cy="4947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99" y="6337875"/>
            <a:ext cx="513330" cy="49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9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8255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What do you have now?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02250"/>
            <a:ext cx="8229600" cy="8255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ea typeface="+mj-ea"/>
                <a:cs typeface="+mj-cs"/>
              </a:rPr>
              <a:t>What format?</a:t>
            </a: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2514600" y="4117975"/>
            <a:ext cx="4625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DRAW A LINE IN THE SAND</a:t>
            </a:r>
          </a:p>
        </p:txBody>
      </p:sp>
      <p:pic>
        <p:nvPicPr>
          <p:cNvPr id="30724" name="Content Placeholder 4" descr="Picture 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55" b="-42255"/>
          <a:stretch>
            <a:fillRect/>
          </a:stretch>
        </p:blipFill>
        <p:spPr>
          <a:xfrm>
            <a:off x="457200" y="9144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358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505200" y="762000"/>
            <a:ext cx="22098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Or this?</a:t>
            </a:r>
          </a:p>
        </p:txBody>
      </p:sp>
      <p:pic>
        <p:nvPicPr>
          <p:cNvPr id="31746" name="Content Placeholder 5" descr="Picture 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06" b="-43106"/>
          <a:stretch>
            <a:fillRect/>
          </a:stretch>
        </p:blipFill>
        <p:spPr>
          <a:xfrm>
            <a:off x="457200" y="9144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3859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Napk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20312"/>
            <a:ext cx="5461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Calibri" charset="0"/>
              </a:rPr>
              <a:t>Never this I hope – I did!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5090" y="45936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cap="all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 charset="0"/>
              </a:rPr>
              <a:t>I</a:t>
            </a:r>
            <a:r>
              <a:rPr lang="en-US" b="1" i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 charset="0"/>
              </a:rPr>
              <a:t>s it worth learning a new method?</a:t>
            </a:r>
            <a:endParaRPr lang="en-US" b="1" i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13" y="2999680"/>
            <a:ext cx="591671" cy="702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48" y="3562721"/>
            <a:ext cx="591671" cy="7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381" y="2151846"/>
            <a:ext cx="8603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Thought I would send you an UPDATE</a:t>
            </a:r>
          </a:p>
          <a:p>
            <a:endParaRPr lang="en-US" sz="2400" b="1" dirty="0"/>
          </a:p>
          <a:p>
            <a:r>
              <a:rPr lang="en-US" sz="2400" b="1" dirty="0" smtClean="0"/>
              <a:t>3 years later I thought I would let you know I am still using the tool you provided to me to successfully and quickly setup my school for the new year. Thanks again Bob!</a:t>
            </a:r>
          </a:p>
          <a:p>
            <a:endParaRPr lang="en-US" sz="2400" b="1" dirty="0"/>
          </a:p>
        </p:txBody>
      </p:sp>
      <p:pic>
        <p:nvPicPr>
          <p:cNvPr id="5" name="Picture 4" descr="sult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64" y="535442"/>
            <a:ext cx="3005031" cy="1420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936" y="3000958"/>
            <a:ext cx="804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Every time I use this spread sheet of yours to upload my elementary Master Schedule it just makes my freaking day!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095" y="48336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David Moon, </a:t>
            </a:r>
          </a:p>
          <a:p>
            <a:r>
              <a:rPr lang="en-US" b="1" dirty="0" smtClean="0"/>
              <a:t>Technology Director, </a:t>
            </a:r>
          </a:p>
          <a:p>
            <a:r>
              <a:rPr lang="en-US" b="1" dirty="0" smtClean="0"/>
              <a:t>Sultan School District, </a:t>
            </a:r>
          </a:p>
          <a:p>
            <a:r>
              <a:rPr lang="en-US" b="1" dirty="0" smtClean="0"/>
              <a:t>Sultan, WA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3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24039</TotalTime>
  <Words>1262</Words>
  <Application>Microsoft Macintosh PowerPoint</Application>
  <PresentationFormat>On-screen Show (4:3)</PresentationFormat>
  <Paragraphs>282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 Black</vt:lpstr>
      <vt:lpstr>Calibri</vt:lpstr>
      <vt:lpstr>Chalkboard</vt:lpstr>
      <vt:lpstr>Lucida Grande</vt:lpstr>
      <vt:lpstr>Mangal</vt:lpstr>
      <vt:lpstr>ＭＳ Ｐゴシック</vt:lpstr>
      <vt:lpstr>Arial</vt:lpstr>
      <vt:lpstr>Office Theme</vt:lpstr>
      <vt:lpstr>PowerPoint Presentation</vt:lpstr>
      <vt:lpstr>Agenda/Participants will be engaged in:</vt:lpstr>
      <vt:lpstr>PowerPoint Presentation</vt:lpstr>
      <vt:lpstr>PowerPoint Presentation</vt:lpstr>
      <vt:lpstr>PowerPoint Presentation</vt:lpstr>
      <vt:lpstr>What do you have now?</vt:lpstr>
      <vt:lpstr>Or this?</vt:lpstr>
      <vt:lpstr>Never this I hope – I did!</vt:lpstr>
      <vt:lpstr>PowerPoint Presentation</vt:lpstr>
      <vt:lpstr>Convert it to this!</vt:lpstr>
      <vt:lpstr>New Feature – Co Teaching (Not Just for High School Anymore! )</vt:lpstr>
      <vt:lpstr>Bell Schedule View</vt:lpstr>
      <vt:lpstr>Dependent Sections  Gray means w/HR Teacher</vt:lpstr>
      <vt:lpstr>PowerPoint Presentation</vt:lpstr>
      <vt:lpstr>PowerPoint Presentation</vt:lpstr>
      <vt:lpstr>Term ID</vt:lpstr>
      <vt:lpstr>PowerPoint Presentation</vt:lpstr>
      <vt:lpstr>If you are importing – double √√√</vt:lpstr>
      <vt:lpstr>Don’t want to start from scratch!</vt:lpstr>
      <vt:lpstr>PowerPoint Presentation</vt:lpstr>
      <vt:lpstr>PowerPoint Presentation</vt:lpstr>
      <vt:lpstr>Excel Import File Must Be Converted</vt:lpstr>
      <vt:lpstr>Excellent with Excel?</vt:lpstr>
      <vt:lpstr>PowerPoint Presentation</vt:lpstr>
      <vt:lpstr>PowerPoint Presentation</vt:lpstr>
      <vt:lpstr>PowerPoint Presentation</vt:lpstr>
      <vt:lpstr>PowerPoint Presentation</vt:lpstr>
      <vt:lpstr>CLOSER LOOK AT THE COLUMNS This is one teacher’s schedule</vt:lpstr>
      <vt:lpstr>CLOSER LOOK AT THE COLUMNS</vt:lpstr>
      <vt:lpstr>CLOSER LOOK AT THE COLUMNS</vt:lpstr>
      <vt:lpstr>CLOSER LOOK AT THE COLUMNS</vt:lpstr>
      <vt:lpstr>Dependent Section Options</vt:lpstr>
      <vt:lpstr>Best Practices – READY.txt</vt:lpstr>
      <vt:lpstr>Importing Schedule into PowerSchool</vt:lpstr>
      <vt:lpstr>Import into the Sections (Master Schedule)</vt:lpstr>
      <vt:lpstr>99% Import to the LIVE SIDE</vt:lpstr>
      <vt:lpstr>Suggested Field Map </vt:lpstr>
      <vt:lpstr>After Import – RED is BAD!</vt:lpstr>
      <vt:lpstr>Mass Enroll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evScheduler</vt:lpstr>
      <vt:lpstr>PowerPoint Presentation</vt:lpstr>
    </vt:vector>
  </TitlesOfParts>
  <Company>Shrewsbury Public Schools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Cornacchioli</dc:creator>
  <cp:lastModifiedBy>Microsoft Office User</cp:lastModifiedBy>
  <cp:revision>62</cp:revision>
  <dcterms:created xsi:type="dcterms:W3CDTF">2014-08-29T14:44:09Z</dcterms:created>
  <dcterms:modified xsi:type="dcterms:W3CDTF">2017-11-05T21:51:45Z</dcterms:modified>
</cp:coreProperties>
</file>